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jpg"/>
  <Override PartName="/ppt/media/image19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03" r:id="rId2"/>
  </p:sldMasterIdLst>
  <p:notesMasterIdLst>
    <p:notesMasterId r:id="rId28"/>
  </p:notesMasterIdLst>
  <p:handoutMasterIdLst>
    <p:handoutMasterId r:id="rId29"/>
  </p:handoutMasterIdLst>
  <p:sldIdLst>
    <p:sldId id="650" r:id="rId3"/>
    <p:sldId id="652" r:id="rId4"/>
    <p:sldId id="662" r:id="rId5"/>
    <p:sldId id="675" r:id="rId6"/>
    <p:sldId id="676" r:id="rId7"/>
    <p:sldId id="677" r:id="rId8"/>
    <p:sldId id="656" r:id="rId9"/>
    <p:sldId id="680" r:id="rId10"/>
    <p:sldId id="669" r:id="rId11"/>
    <p:sldId id="313" r:id="rId12"/>
    <p:sldId id="657" r:id="rId13"/>
    <p:sldId id="658" r:id="rId14"/>
    <p:sldId id="655" r:id="rId15"/>
    <p:sldId id="663" r:id="rId16"/>
    <p:sldId id="664" r:id="rId17"/>
    <p:sldId id="341" r:id="rId18"/>
    <p:sldId id="647" r:id="rId19"/>
    <p:sldId id="355" r:id="rId20"/>
    <p:sldId id="671" r:id="rId21"/>
    <p:sldId id="637" r:id="rId22"/>
    <p:sldId id="614" r:id="rId23"/>
    <p:sldId id="679" r:id="rId24"/>
    <p:sldId id="307" r:id="rId25"/>
    <p:sldId id="340" r:id="rId26"/>
    <p:sldId id="309" r:id="rId27"/>
  </p:sldIdLst>
  <p:sldSz cx="9144000" cy="6858000" type="screen4x3"/>
  <p:notesSz cx="6769100" cy="9906000"/>
  <p:defaultTextStyle>
    <a:defPPr>
      <a:defRPr lang="ru-RU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anklin Gothic Mediu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ев Сергей Владимирович" initials="ДСВ" lastIdx="0" clrIdx="0"/>
  <p:cmAuthor id="2" name="Разговоров Юрий Михайлович" initials="РЮМ" lastIdx="1" clrIdx="1"/>
  <p:cmAuthor id="3" name="Наталья Игумнова" initials="Н.И.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00"/>
    <a:srgbClr val="6966BD"/>
    <a:srgbClr val="FF6600"/>
    <a:srgbClr val="FF9C00"/>
    <a:srgbClr val="59349C"/>
    <a:srgbClr val="FF5C00"/>
    <a:srgbClr val="FFD263"/>
    <a:srgbClr val="FF5B00"/>
    <a:srgbClr val="6635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1" autoAdjust="0"/>
    <p:restoredTop sz="94568" autoAdjust="0"/>
  </p:normalViewPr>
  <p:slideViewPr>
    <p:cSldViewPr>
      <p:cViewPr varScale="1">
        <p:scale>
          <a:sx n="95" d="100"/>
          <a:sy n="95" d="100"/>
        </p:scale>
        <p:origin x="14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052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07C154C8-72CE-4C2C-B0B3-8D9728FB31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9934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7C94BE0B-C52D-4B75-A719-3F89838D65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364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33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0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1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297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1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4D2D8-6518-4D8C-8432-9B5CFBA309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539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20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4D2D8-6518-4D8C-8432-9B5CFBA309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0122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4D2D8-6518-4D8C-8432-9B5CFBA309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4D2D8-6518-4D8C-8432-9B5CFBA309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2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8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4D2D8-6518-4D8C-8432-9B5CFBA309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52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62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446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77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25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7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928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762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110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B1A3A-3123-C530-B772-E9889AC24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8F609D4-60E4-71A4-D483-C4A52423B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026D88-5098-A328-1EA4-9C89CC8D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1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110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93297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184716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648120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422953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004390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676655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663194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33029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288962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00548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92076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175439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0354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570841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97903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122002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99652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843387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636449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593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842681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94977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slow"/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eestr.digital.gov.ru/reestr/304208/?sphrase_id=3275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hyperlink" Target="mailto:ce@kadis.ru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39552" y="1054532"/>
            <a:ext cx="69847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3600" b="1" kern="0" spc="-50" dirty="0">
                <a:solidFill>
                  <a:srgbClr val="FF6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Система ведения</a:t>
            </a:r>
            <a:br>
              <a:rPr lang="ru-RU" altLang="ru-RU" sz="3600" b="1" kern="0" spc="-50" dirty="0">
                <a:solidFill>
                  <a:srgbClr val="FF6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3600" b="1" kern="0" spc="-50" dirty="0">
                <a:solidFill>
                  <a:srgbClr val="FF6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базы данных</a:t>
            </a:r>
            <a:br>
              <a:rPr lang="ru-RU" altLang="ru-RU" sz="3600" b="1" kern="0" spc="-50" dirty="0">
                <a:solidFill>
                  <a:srgbClr val="FF6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3600" b="1" kern="0" spc="-50" dirty="0">
                <a:solidFill>
                  <a:srgbClr val="FF6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внутренних документов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b="1" kern="0" spc="-5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технологии КонсультантПлюс </a:t>
            </a:r>
            <a:br>
              <a:rPr lang="en-US" altLang="ru-RU" b="1" kern="0" spc="-5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kern="0" spc="-5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(СВБД)</a:t>
            </a:r>
          </a:p>
        </p:txBody>
      </p:sp>
      <p:pic>
        <p:nvPicPr>
          <p:cNvPr id="2" name="Объект 8">
            <a:extLst>
              <a:ext uri="{FF2B5EF4-FFF2-40B4-BE49-F238E27FC236}">
                <a16:creationId xmlns:a16="http://schemas.microsoft.com/office/drawing/2014/main" id="{BF5ECEA9-3AC1-E42D-156C-5693CBFC96E0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092280" y="5877272"/>
            <a:ext cx="1475656" cy="73284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7" name="Rectangle 35"/>
          <p:cNvSpPr>
            <a:spLocks noChangeArrowheads="1"/>
          </p:cNvSpPr>
          <p:nvPr/>
        </p:nvSpPr>
        <p:spPr bwMode="auto">
          <a:xfrm>
            <a:off x="2987675" y="41491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835150" y="39332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9" name="Rectangle 37"/>
          <p:cNvSpPr>
            <a:spLocks noChangeArrowheads="1"/>
          </p:cNvSpPr>
          <p:nvPr/>
        </p:nvSpPr>
        <p:spPr bwMode="auto">
          <a:xfrm>
            <a:off x="3419475" y="45809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0" name="Rectangle 38"/>
          <p:cNvSpPr>
            <a:spLocks noChangeArrowheads="1"/>
          </p:cNvSpPr>
          <p:nvPr/>
        </p:nvSpPr>
        <p:spPr bwMode="auto">
          <a:xfrm>
            <a:off x="2339975" y="3644330"/>
            <a:ext cx="71438" cy="73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1" name="Rectangle 39"/>
          <p:cNvSpPr>
            <a:spLocks noChangeArrowheads="1"/>
          </p:cNvSpPr>
          <p:nvPr/>
        </p:nvSpPr>
        <p:spPr bwMode="auto">
          <a:xfrm>
            <a:off x="2124075" y="3788792"/>
            <a:ext cx="71438" cy="7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00" y="720000"/>
            <a:ext cx="8208456" cy="177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600" b="1" kern="0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Взаимосвязи документов</a:t>
            </a:r>
            <a:endParaRPr lang="ru-RU" altLang="ru-RU" sz="2600" b="1" kern="0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Позволяют отобразить связи документов СВБД как между собой, так и с федеральным и региональным законодательством в установленных системах.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проставляется на конкретный фрагмент (статью, пункт, абзац). </a:t>
            </a:r>
            <a:endParaRPr lang="ru-RU" sz="1900" dirty="0">
              <a:solidFill>
                <a:srgbClr val="0000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66B76D-BF7B-4101-87EC-5025E2E86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" y="2636912"/>
            <a:ext cx="8550742" cy="3059824"/>
          </a:xfrm>
          <a:prstGeom prst="rect">
            <a:avLst/>
          </a:prstGeom>
        </p:spPr>
      </p:pic>
      <p:pic>
        <p:nvPicPr>
          <p:cNvPr id="3" name="Объект 8">
            <a:extLst>
              <a:ext uri="{FF2B5EF4-FFF2-40B4-BE49-F238E27FC236}">
                <a16:creationId xmlns:a16="http://schemas.microsoft.com/office/drawing/2014/main" id="{38189025-E334-E9F0-4FEE-33238CF0230A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437342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D0174F-D5FF-4156-9305-FB616048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9"/>
          <p:cNvSpPr>
            <a:spLocks noGrp="1" noChangeArrowheads="1"/>
          </p:cNvSpPr>
          <p:nvPr>
            <p:ph type="title"/>
          </p:nvPr>
        </p:nvSpPr>
        <p:spPr>
          <a:xfrm>
            <a:off x="611560" y="720000"/>
            <a:ext cx="7901505" cy="476760"/>
          </a:xfrm>
          <a:noFill/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Прикрепление документов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34"/>
          <p:cNvSpPr>
            <a:spLocks noChangeArrowheads="1"/>
          </p:cNvSpPr>
          <p:nvPr/>
        </p:nvSpPr>
        <p:spPr bwMode="auto">
          <a:xfrm>
            <a:off x="1547813" y="3768341"/>
            <a:ext cx="936625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7" name="Rectangle 35"/>
          <p:cNvSpPr>
            <a:spLocks noChangeArrowheads="1"/>
          </p:cNvSpPr>
          <p:nvPr/>
        </p:nvSpPr>
        <p:spPr bwMode="auto">
          <a:xfrm>
            <a:off x="2987675" y="4200141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835150" y="3984241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9" name="Rectangle 37"/>
          <p:cNvSpPr>
            <a:spLocks noChangeArrowheads="1"/>
          </p:cNvSpPr>
          <p:nvPr/>
        </p:nvSpPr>
        <p:spPr bwMode="auto">
          <a:xfrm>
            <a:off x="3419475" y="4631941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0" name="Rectangle 38"/>
          <p:cNvSpPr>
            <a:spLocks noChangeArrowheads="1"/>
          </p:cNvSpPr>
          <p:nvPr/>
        </p:nvSpPr>
        <p:spPr bwMode="auto">
          <a:xfrm>
            <a:off x="2339975" y="3695316"/>
            <a:ext cx="71438" cy="73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1" name="Rectangle 39"/>
          <p:cNvSpPr>
            <a:spLocks noChangeArrowheads="1"/>
          </p:cNvSpPr>
          <p:nvPr/>
        </p:nvSpPr>
        <p:spPr bwMode="auto">
          <a:xfrm>
            <a:off x="2124075" y="3839778"/>
            <a:ext cx="71438" cy="7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000" y="1196752"/>
            <a:ext cx="7707602" cy="92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9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Прикрепление внешних файлов позволяет открыть и просмотреть из текста оригинал документа  или его  часть (приложение, графическую схему и т.п.). 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004048" y="3875497"/>
            <a:ext cx="72008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4675695" y="3875497"/>
            <a:ext cx="112329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0517C0-95F9-433B-B3CD-99B736E55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" y="2320274"/>
            <a:ext cx="4726722" cy="3535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E82DB7-4426-46B4-979A-575DB24C4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06" y="2320274"/>
            <a:ext cx="3221892" cy="35325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Объект 8">
            <a:extLst>
              <a:ext uri="{FF2B5EF4-FFF2-40B4-BE49-F238E27FC236}">
                <a16:creationId xmlns:a16="http://schemas.microsoft.com/office/drawing/2014/main" id="{BC260D3D-1A93-9CE3-0400-D66102DAE0D3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672508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9"/>
          <p:cNvSpPr>
            <a:spLocks noGrp="1" noChangeArrowheads="1"/>
          </p:cNvSpPr>
          <p:nvPr>
            <p:ph type="title"/>
          </p:nvPr>
        </p:nvSpPr>
        <p:spPr>
          <a:xfrm>
            <a:off x="808038" y="720000"/>
            <a:ext cx="7561011" cy="476760"/>
          </a:xfrm>
          <a:noFill/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Сравнение редакций документа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808038" y="6165850"/>
            <a:ext cx="379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5366" name="Rectangle 34"/>
          <p:cNvSpPr>
            <a:spLocks noChangeArrowheads="1"/>
          </p:cNvSpPr>
          <p:nvPr/>
        </p:nvSpPr>
        <p:spPr bwMode="auto">
          <a:xfrm>
            <a:off x="1547813" y="3717355"/>
            <a:ext cx="936625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7" name="Rectangle 35"/>
          <p:cNvSpPr>
            <a:spLocks noChangeArrowheads="1"/>
          </p:cNvSpPr>
          <p:nvPr/>
        </p:nvSpPr>
        <p:spPr bwMode="auto">
          <a:xfrm>
            <a:off x="2987675" y="41491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8" name="Rectangle 36"/>
          <p:cNvSpPr>
            <a:spLocks noChangeArrowheads="1"/>
          </p:cNvSpPr>
          <p:nvPr/>
        </p:nvSpPr>
        <p:spPr bwMode="auto">
          <a:xfrm>
            <a:off x="1835150" y="39332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69" name="Rectangle 37"/>
          <p:cNvSpPr>
            <a:spLocks noChangeArrowheads="1"/>
          </p:cNvSpPr>
          <p:nvPr/>
        </p:nvSpPr>
        <p:spPr bwMode="auto">
          <a:xfrm>
            <a:off x="3419475" y="4580955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0" name="Rectangle 38"/>
          <p:cNvSpPr>
            <a:spLocks noChangeArrowheads="1"/>
          </p:cNvSpPr>
          <p:nvPr/>
        </p:nvSpPr>
        <p:spPr bwMode="auto">
          <a:xfrm>
            <a:off x="2339975" y="3644330"/>
            <a:ext cx="71438" cy="73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371" name="Rectangle 39"/>
          <p:cNvSpPr>
            <a:spLocks noChangeArrowheads="1"/>
          </p:cNvSpPr>
          <p:nvPr/>
        </p:nvSpPr>
        <p:spPr bwMode="auto">
          <a:xfrm>
            <a:off x="2124075" y="3788792"/>
            <a:ext cx="71438" cy="7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000" y="1196752"/>
            <a:ext cx="791463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функционал позволяет в режиме одного окна наглядно сравнить измененные фрагменты разных редакций документа.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4E3AD2-3DEE-4772-A125-8BCE89F1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00" y="1988840"/>
            <a:ext cx="7202541" cy="41764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Объект 8">
            <a:extLst>
              <a:ext uri="{FF2B5EF4-FFF2-40B4-BE49-F238E27FC236}">
                <a16:creationId xmlns:a16="http://schemas.microsoft.com/office/drawing/2014/main" id="{6C38F572-0F85-04C6-BE4C-D5C9DB5AA4F7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5585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A2815E8-2BD0-4C24-9A46-E7A9BFFD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459" y="1268760"/>
            <a:ext cx="6231600" cy="46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  <a:buNone/>
              <a:defRPr/>
            </a:pP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Разделение прав доступа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ABD4DE-105D-46E5-B92E-14AACA33CBA0}"/>
              </a:ext>
            </a:extLst>
          </p:cNvPr>
          <p:cNvSpPr/>
          <p:nvPr/>
        </p:nvSpPr>
        <p:spPr>
          <a:xfrm>
            <a:off x="2373459" y="1988840"/>
            <a:ext cx="6185896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 algn="just">
              <a:lnSpc>
                <a:spcPct val="95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Утилита «Автоматизированное рабочее место администратора доступа» (АРМ АД)</a:t>
            </a:r>
          </a:p>
          <a:p>
            <a:pPr algn="just">
              <a:lnSpc>
                <a:spcPct val="95000"/>
              </a:lnSpc>
              <a:spcBef>
                <a:spcPts val="1800"/>
              </a:spcBef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при установке СВБД в пределах одной локальной сети;</a:t>
            </a:r>
          </a:p>
          <a:p>
            <a:pPr marL="396000" indent="-396000">
              <a:lnSpc>
                <a:spcPct val="95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 с «</a:t>
            </a:r>
            <a:r>
              <a:rPr lang="ru-RU" sz="2400" b="1" dirty="0" err="1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подбанками</a:t>
            </a:r>
            <a:r>
              <a:rPr lang="ru-RU" sz="24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95000"/>
              </a:lnSpc>
              <a:spcBef>
                <a:spcPts val="1800"/>
              </a:spcBef>
              <a:buNone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при установке ИБ СВБД в удаленных структурных подразделениях, дочерних обществах или филиалах.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A5460107-AC78-6C56-9FB6-02151697861D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085369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9D9C9D-AA97-4ADE-97DD-2B9D0D8B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F4F30-E998-47F5-BD8F-8CAD6FD3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3"/>
            <a:ext cx="6120680" cy="34165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Выноска: линия 4">
            <a:extLst>
              <a:ext uri="{FF2B5EF4-FFF2-40B4-BE49-F238E27FC236}">
                <a16:creationId xmlns:a16="http://schemas.microsoft.com/office/drawing/2014/main" id="{BE5445D0-52A5-4A95-95E5-32FA41826FDD}"/>
              </a:ext>
            </a:extLst>
          </p:cNvPr>
          <p:cNvSpPr/>
          <p:nvPr/>
        </p:nvSpPr>
        <p:spPr bwMode="auto">
          <a:xfrm>
            <a:off x="5580112" y="3645025"/>
            <a:ext cx="1368152" cy="504055"/>
          </a:xfrm>
          <a:prstGeom prst="borderCallout1">
            <a:avLst>
              <a:gd name="adj1" fmla="val 14866"/>
              <a:gd name="adj2" fmla="val 1144"/>
              <a:gd name="adj3" fmla="val 13038"/>
              <a:gd name="adj4" fmla="val -21840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4CDB51-FCEF-4175-9A99-39176A44A0BB}"/>
              </a:ext>
            </a:extLst>
          </p:cNvPr>
          <p:cNvSpPr/>
          <p:nvPr/>
        </p:nvSpPr>
        <p:spPr>
          <a:xfrm>
            <a:off x="3717949" y="720000"/>
            <a:ext cx="164820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АРМ АД</a:t>
            </a:r>
            <a:endParaRPr lang="ru-RU" sz="2600" dirty="0">
              <a:solidFill>
                <a:srgbClr val="6966B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85F059-EE40-C25B-31E9-590CDCAC89CB}"/>
              </a:ext>
            </a:extLst>
          </p:cNvPr>
          <p:cNvSpPr/>
          <p:nvPr/>
        </p:nvSpPr>
        <p:spPr>
          <a:xfrm>
            <a:off x="648000" y="1196752"/>
            <a:ext cx="8064897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lvl="0" indent="-3960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120000"/>
              <a:buBlip>
                <a:blip r:embed="rId4"/>
              </a:buBlip>
              <a:defRPr/>
            </a:pP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входе в комплект СВБД пользователь автоматически авторизуется по учетной записи </a:t>
            </a: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Directory</a:t>
            </a: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которой определяются права доступа к тому или иному документу</a:t>
            </a: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900" strike="sng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6000" lvl="0" indent="-3960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120000"/>
              <a:buBlip>
                <a:blip r:embed="rId4"/>
              </a:buBlip>
              <a:defRPr/>
            </a:pP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при установке СВБД в пределах одной локальной сети.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96D9172-8C4E-3E1F-9A8E-55977639D061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0024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393ED4-F99F-4E6B-91CA-F9140C7C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50FDA7-DAE3-4253-BF56-D8B43F36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793384"/>
            <a:ext cx="734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buNone/>
              <a:defRPr/>
            </a:pP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ИБ с «подбанками»</a:t>
            </a:r>
            <a:endParaRPr lang="ru-RU" altLang="ru-RU" sz="2600" b="1" dirty="0">
              <a:solidFill>
                <a:srgbClr val="6966BD"/>
              </a:solidFill>
              <a:highlight>
                <a:srgbClr val="FF00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51FDC3-82B7-14A2-4CCE-D317FE4538EC}"/>
              </a:ext>
            </a:extLst>
          </p:cNvPr>
          <p:cNvSpPr/>
          <p:nvPr/>
        </p:nvSpPr>
        <p:spPr>
          <a:xfrm>
            <a:off x="648000" y="2060848"/>
            <a:ext cx="8064897" cy="194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 algn="just">
              <a:lnSpc>
                <a:spcPct val="95000"/>
              </a:lnSpc>
              <a:spcBef>
                <a:spcPts val="1800"/>
              </a:spcBef>
              <a:buSzPct val="120000"/>
              <a:buBlip>
                <a:blip r:embed="rId3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физически выделить документы в отдельный ИБ, являющийся структурной частью полного ИБ («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подбанк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lnSpc>
                <a:spcPct val="95000"/>
              </a:lnSpc>
              <a:spcBef>
                <a:spcPts val="1800"/>
              </a:spcBef>
              <a:buSzPct val="120000"/>
              <a:buBlip>
                <a:blip r:embed="rId3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при установке ИБ в удаленных структурных подразделениях, дочерних обществах или филиалах заказчика.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lnSpc>
                <a:spcPct val="95000"/>
              </a:lnSpc>
              <a:spcBef>
                <a:spcPts val="1800"/>
              </a:spcBef>
              <a:buSzPct val="120000"/>
              <a:buBlip>
                <a:blip r:embed="rId3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одном ИБ СВБД возможно до четырех уровней доступа.</a:t>
            </a:r>
          </a:p>
        </p:txBody>
      </p:sp>
      <p:pic>
        <p:nvPicPr>
          <p:cNvPr id="7" name="Объект 8">
            <a:extLst>
              <a:ext uri="{FF2B5EF4-FFF2-40B4-BE49-F238E27FC236}">
                <a16:creationId xmlns:a16="http://schemas.microsoft.com/office/drawing/2014/main" id="{4E27758B-3F81-A5EA-D934-478B685A8346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088534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409A9-0441-48D0-B043-C6767E8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19" y="720000"/>
            <a:ext cx="7931150" cy="746792"/>
          </a:xfrm>
        </p:spPr>
        <p:txBody>
          <a:bodyPr anchor="t" anchorCtr="0"/>
          <a:lstStyle/>
          <a:p>
            <a:pPr algn="ctr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Схема создания</a:t>
            </a:r>
            <a:b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ИБ СВБД в ручном режиме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99130" y="1702614"/>
            <a:ext cx="1997793" cy="664178"/>
          </a:xfrm>
          <a:custGeom>
            <a:avLst/>
            <a:gdLst>
              <a:gd name="connsiteX0" fmla="*/ 0 w 1753897"/>
              <a:gd name="connsiteY0" fmla="*/ 76320 h 763198"/>
              <a:gd name="connsiteX1" fmla="*/ 76320 w 1753897"/>
              <a:gd name="connsiteY1" fmla="*/ 0 h 763198"/>
              <a:gd name="connsiteX2" fmla="*/ 1677577 w 1753897"/>
              <a:gd name="connsiteY2" fmla="*/ 0 h 763198"/>
              <a:gd name="connsiteX3" fmla="*/ 1753897 w 1753897"/>
              <a:gd name="connsiteY3" fmla="*/ 76320 h 763198"/>
              <a:gd name="connsiteX4" fmla="*/ 1753897 w 1753897"/>
              <a:gd name="connsiteY4" fmla="*/ 686878 h 763198"/>
              <a:gd name="connsiteX5" fmla="*/ 1677577 w 1753897"/>
              <a:gd name="connsiteY5" fmla="*/ 763198 h 763198"/>
              <a:gd name="connsiteX6" fmla="*/ 76320 w 1753897"/>
              <a:gd name="connsiteY6" fmla="*/ 763198 h 763198"/>
              <a:gd name="connsiteX7" fmla="*/ 0 w 1753897"/>
              <a:gd name="connsiteY7" fmla="*/ 686878 h 763198"/>
              <a:gd name="connsiteX8" fmla="*/ 0 w 1753897"/>
              <a:gd name="connsiteY8" fmla="*/ 76320 h 76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897" h="763198">
                <a:moveTo>
                  <a:pt x="0" y="76320"/>
                </a:moveTo>
                <a:cubicBezTo>
                  <a:pt x="0" y="34170"/>
                  <a:pt x="34170" y="0"/>
                  <a:pt x="76320" y="0"/>
                </a:cubicBezTo>
                <a:lnTo>
                  <a:pt x="1677577" y="0"/>
                </a:lnTo>
                <a:cubicBezTo>
                  <a:pt x="1719727" y="0"/>
                  <a:pt x="1753897" y="34170"/>
                  <a:pt x="1753897" y="76320"/>
                </a:cubicBezTo>
                <a:lnTo>
                  <a:pt x="1753897" y="686878"/>
                </a:lnTo>
                <a:cubicBezTo>
                  <a:pt x="1753897" y="729028"/>
                  <a:pt x="1719727" y="763198"/>
                  <a:pt x="1677577" y="763198"/>
                </a:cubicBezTo>
                <a:lnTo>
                  <a:pt x="76320" y="763198"/>
                </a:lnTo>
                <a:cubicBezTo>
                  <a:pt x="34170" y="763198"/>
                  <a:pt x="0" y="729028"/>
                  <a:pt x="0" y="686878"/>
                </a:cubicBezTo>
                <a:lnTo>
                  <a:pt x="0" y="76320"/>
                </a:lnTo>
                <a:close/>
              </a:path>
            </a:pathLst>
          </a:custGeom>
          <a:solidFill>
            <a:srgbClr val="6966B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2000" rIns="128016" bIns="290399" numCol="1" spcCol="1270" anchor="t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Редактор</a:t>
            </a:r>
            <a:endParaRPr lang="en-US" sz="1600" b="1" kern="1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СВБД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450758"/>
            <a:ext cx="2368405" cy="3642538"/>
          </a:xfrm>
          <a:prstGeom prst="roundRect">
            <a:avLst>
              <a:gd name="adj" fmla="val 435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8000" tIns="144000" rIns="108000" bIns="136755" numCol="1" spcCol="1270" anchor="t" anchorCtr="0">
            <a:noAutofit/>
          </a:bodyPr>
          <a:lstStyle/>
          <a:p>
            <a:pPr marL="252000" lvl="1" indent="-252000" algn="l" defTabSz="53340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для</a:t>
            </a: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ввода 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r>
              <a:rPr lang="ru-RU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оглавления, простановка ссылок на др. документы, заполнение карточки реквизитов</a:t>
            </a:r>
          </a:p>
          <a:p>
            <a:pPr marL="252000" lvl="1" indent="-252000" algn="l" defTabSz="53340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редакций внутренних документов</a:t>
            </a:r>
          </a:p>
          <a:p>
            <a:pPr marL="252000" lvl="1" indent="-252000" algn="l" defTabSz="53340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прав доступа к документу</a:t>
            </a:r>
            <a:endParaRPr lang="ru-RU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4790">
            <a:off x="2873259" y="1831031"/>
            <a:ext cx="536329" cy="403733"/>
          </a:xfrm>
          <a:custGeom>
            <a:avLst/>
            <a:gdLst>
              <a:gd name="connsiteX0" fmla="*/ 0 w 536329"/>
              <a:gd name="connsiteY0" fmla="*/ 80747 h 403733"/>
              <a:gd name="connsiteX1" fmla="*/ 334463 w 536329"/>
              <a:gd name="connsiteY1" fmla="*/ 80747 h 403733"/>
              <a:gd name="connsiteX2" fmla="*/ 334463 w 536329"/>
              <a:gd name="connsiteY2" fmla="*/ 0 h 403733"/>
              <a:gd name="connsiteX3" fmla="*/ 536329 w 536329"/>
              <a:gd name="connsiteY3" fmla="*/ 201867 h 403733"/>
              <a:gd name="connsiteX4" fmla="*/ 334463 w 536329"/>
              <a:gd name="connsiteY4" fmla="*/ 403733 h 403733"/>
              <a:gd name="connsiteX5" fmla="*/ 334463 w 536329"/>
              <a:gd name="connsiteY5" fmla="*/ 322986 h 403733"/>
              <a:gd name="connsiteX6" fmla="*/ 0 w 536329"/>
              <a:gd name="connsiteY6" fmla="*/ 322986 h 403733"/>
              <a:gd name="connsiteX7" fmla="*/ 0 w 536329"/>
              <a:gd name="connsiteY7" fmla="*/ 80747 h 40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329" h="403733">
                <a:moveTo>
                  <a:pt x="0" y="80747"/>
                </a:moveTo>
                <a:lnTo>
                  <a:pt x="334463" y="80747"/>
                </a:lnTo>
                <a:lnTo>
                  <a:pt x="334463" y="0"/>
                </a:lnTo>
                <a:lnTo>
                  <a:pt x="536329" y="201867"/>
                </a:lnTo>
                <a:lnTo>
                  <a:pt x="334463" y="403733"/>
                </a:lnTo>
                <a:lnTo>
                  <a:pt x="334463" y="322986"/>
                </a:lnTo>
                <a:lnTo>
                  <a:pt x="0" y="322986"/>
                </a:lnTo>
                <a:lnTo>
                  <a:pt x="0" y="80747"/>
                </a:lnTo>
                <a:close/>
              </a:path>
            </a:pathLst>
          </a:custGeom>
          <a:solidFill>
            <a:srgbClr val="FF9C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746" rIns="121119" bIns="807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3535932" y="1700808"/>
            <a:ext cx="2179954" cy="664178"/>
          </a:xfrm>
          <a:custGeom>
            <a:avLst/>
            <a:gdLst>
              <a:gd name="connsiteX0" fmla="*/ 0 w 2035132"/>
              <a:gd name="connsiteY0" fmla="*/ 76320 h 763198"/>
              <a:gd name="connsiteX1" fmla="*/ 76320 w 2035132"/>
              <a:gd name="connsiteY1" fmla="*/ 0 h 763198"/>
              <a:gd name="connsiteX2" fmla="*/ 1958812 w 2035132"/>
              <a:gd name="connsiteY2" fmla="*/ 0 h 763198"/>
              <a:gd name="connsiteX3" fmla="*/ 2035132 w 2035132"/>
              <a:gd name="connsiteY3" fmla="*/ 76320 h 763198"/>
              <a:gd name="connsiteX4" fmla="*/ 2035132 w 2035132"/>
              <a:gd name="connsiteY4" fmla="*/ 686878 h 763198"/>
              <a:gd name="connsiteX5" fmla="*/ 1958812 w 2035132"/>
              <a:gd name="connsiteY5" fmla="*/ 763198 h 763198"/>
              <a:gd name="connsiteX6" fmla="*/ 76320 w 2035132"/>
              <a:gd name="connsiteY6" fmla="*/ 763198 h 763198"/>
              <a:gd name="connsiteX7" fmla="*/ 0 w 2035132"/>
              <a:gd name="connsiteY7" fmla="*/ 686878 h 763198"/>
              <a:gd name="connsiteX8" fmla="*/ 0 w 2035132"/>
              <a:gd name="connsiteY8" fmla="*/ 76320 h 76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132" h="763198">
                <a:moveTo>
                  <a:pt x="0" y="76320"/>
                </a:moveTo>
                <a:cubicBezTo>
                  <a:pt x="0" y="34170"/>
                  <a:pt x="34170" y="0"/>
                  <a:pt x="76320" y="0"/>
                </a:cubicBezTo>
                <a:lnTo>
                  <a:pt x="1958812" y="0"/>
                </a:lnTo>
                <a:cubicBezTo>
                  <a:pt x="2000962" y="0"/>
                  <a:pt x="2035132" y="34170"/>
                  <a:pt x="2035132" y="76320"/>
                </a:cubicBezTo>
                <a:lnTo>
                  <a:pt x="2035132" y="686878"/>
                </a:lnTo>
                <a:cubicBezTo>
                  <a:pt x="2035132" y="729028"/>
                  <a:pt x="2000962" y="763198"/>
                  <a:pt x="1958812" y="763198"/>
                </a:cubicBezTo>
                <a:lnTo>
                  <a:pt x="76320" y="763198"/>
                </a:lnTo>
                <a:cubicBezTo>
                  <a:pt x="34170" y="763198"/>
                  <a:pt x="0" y="729028"/>
                  <a:pt x="0" y="686878"/>
                </a:cubicBezTo>
                <a:lnTo>
                  <a:pt x="0" y="76320"/>
                </a:lnTo>
                <a:close/>
              </a:path>
            </a:pathLst>
          </a:custGeom>
          <a:solidFill>
            <a:srgbClr val="6966B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2000" rIns="128016" bIns="290399" numCol="1" spcCol="1270" anchor="t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baseline="0" dirty="0">
                <a:latin typeface="Arial Black" panose="020B0A04020102020204" pitchFamily="34" charset="0"/>
                <a:cs typeface="Times New Roman" panose="02020603050405020304" pitchFamily="18" charset="0"/>
              </a:rPr>
              <a:t>Оболочка</a:t>
            </a:r>
          </a:p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baseline="0" dirty="0">
                <a:latin typeface="Arial Black" panose="020B0A04020102020204" pitchFamily="34" charset="0"/>
                <a:cs typeface="Times New Roman" panose="02020603050405020304" pitchFamily="18" charset="0"/>
              </a:rPr>
              <a:t>Администратора</a:t>
            </a:r>
          </a:p>
        </p:txBody>
      </p:sp>
      <p:sp>
        <p:nvSpPr>
          <p:cNvPr id="12" name="Полилиния 11"/>
          <p:cNvSpPr/>
          <p:nvPr/>
        </p:nvSpPr>
        <p:spPr>
          <a:xfrm rot="21598688">
            <a:off x="5847640" y="1832857"/>
            <a:ext cx="538631" cy="403733"/>
          </a:xfrm>
          <a:custGeom>
            <a:avLst/>
            <a:gdLst>
              <a:gd name="connsiteX0" fmla="*/ 0 w 538631"/>
              <a:gd name="connsiteY0" fmla="*/ 80747 h 403733"/>
              <a:gd name="connsiteX1" fmla="*/ 336765 w 538631"/>
              <a:gd name="connsiteY1" fmla="*/ 80747 h 403733"/>
              <a:gd name="connsiteX2" fmla="*/ 336765 w 538631"/>
              <a:gd name="connsiteY2" fmla="*/ 0 h 403733"/>
              <a:gd name="connsiteX3" fmla="*/ 538631 w 538631"/>
              <a:gd name="connsiteY3" fmla="*/ 201867 h 403733"/>
              <a:gd name="connsiteX4" fmla="*/ 336765 w 538631"/>
              <a:gd name="connsiteY4" fmla="*/ 403733 h 403733"/>
              <a:gd name="connsiteX5" fmla="*/ 336765 w 538631"/>
              <a:gd name="connsiteY5" fmla="*/ 322986 h 403733"/>
              <a:gd name="connsiteX6" fmla="*/ 0 w 538631"/>
              <a:gd name="connsiteY6" fmla="*/ 322986 h 403733"/>
              <a:gd name="connsiteX7" fmla="*/ 0 w 538631"/>
              <a:gd name="connsiteY7" fmla="*/ 80747 h 40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31" h="403733">
                <a:moveTo>
                  <a:pt x="0" y="80747"/>
                </a:moveTo>
                <a:lnTo>
                  <a:pt x="336765" y="80747"/>
                </a:lnTo>
                <a:lnTo>
                  <a:pt x="336765" y="0"/>
                </a:lnTo>
                <a:lnTo>
                  <a:pt x="538631" y="201867"/>
                </a:lnTo>
                <a:lnTo>
                  <a:pt x="336765" y="403733"/>
                </a:lnTo>
                <a:lnTo>
                  <a:pt x="336765" y="322986"/>
                </a:lnTo>
                <a:lnTo>
                  <a:pt x="0" y="322986"/>
                </a:lnTo>
                <a:lnTo>
                  <a:pt x="0" y="80747"/>
                </a:lnTo>
                <a:close/>
              </a:path>
            </a:pathLst>
          </a:custGeom>
          <a:solidFill>
            <a:srgbClr val="FF9C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0746" rIns="121120" bIns="807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6518026" y="1702614"/>
            <a:ext cx="2050706" cy="662372"/>
          </a:xfrm>
          <a:custGeom>
            <a:avLst/>
            <a:gdLst>
              <a:gd name="connsiteX0" fmla="*/ 0 w 1881193"/>
              <a:gd name="connsiteY0" fmla="*/ 41266 h 412661"/>
              <a:gd name="connsiteX1" fmla="*/ 41266 w 1881193"/>
              <a:gd name="connsiteY1" fmla="*/ 0 h 412661"/>
              <a:gd name="connsiteX2" fmla="*/ 1839927 w 1881193"/>
              <a:gd name="connsiteY2" fmla="*/ 0 h 412661"/>
              <a:gd name="connsiteX3" fmla="*/ 1881193 w 1881193"/>
              <a:gd name="connsiteY3" fmla="*/ 41266 h 412661"/>
              <a:gd name="connsiteX4" fmla="*/ 1881193 w 1881193"/>
              <a:gd name="connsiteY4" fmla="*/ 371395 h 412661"/>
              <a:gd name="connsiteX5" fmla="*/ 1839927 w 1881193"/>
              <a:gd name="connsiteY5" fmla="*/ 412661 h 412661"/>
              <a:gd name="connsiteX6" fmla="*/ 41266 w 1881193"/>
              <a:gd name="connsiteY6" fmla="*/ 412661 h 412661"/>
              <a:gd name="connsiteX7" fmla="*/ 0 w 1881193"/>
              <a:gd name="connsiteY7" fmla="*/ 371395 h 412661"/>
              <a:gd name="connsiteX8" fmla="*/ 0 w 1881193"/>
              <a:gd name="connsiteY8" fmla="*/ 41266 h 41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193" h="412661">
                <a:moveTo>
                  <a:pt x="0" y="41266"/>
                </a:moveTo>
                <a:cubicBezTo>
                  <a:pt x="0" y="18475"/>
                  <a:pt x="18475" y="0"/>
                  <a:pt x="41266" y="0"/>
                </a:cubicBezTo>
                <a:lnTo>
                  <a:pt x="1839927" y="0"/>
                </a:lnTo>
                <a:cubicBezTo>
                  <a:pt x="1862718" y="0"/>
                  <a:pt x="1881193" y="18475"/>
                  <a:pt x="1881193" y="41266"/>
                </a:cubicBezTo>
                <a:lnTo>
                  <a:pt x="1881193" y="371395"/>
                </a:lnTo>
                <a:cubicBezTo>
                  <a:pt x="1881193" y="394186"/>
                  <a:pt x="1862718" y="412661"/>
                  <a:pt x="1839927" y="412661"/>
                </a:cubicBezTo>
                <a:lnTo>
                  <a:pt x="41266" y="412661"/>
                </a:lnTo>
                <a:cubicBezTo>
                  <a:pt x="18475" y="412661"/>
                  <a:pt x="0" y="394186"/>
                  <a:pt x="0" y="371395"/>
                </a:cubicBezTo>
                <a:lnTo>
                  <a:pt x="0" y="41266"/>
                </a:lnTo>
                <a:close/>
              </a:path>
            </a:pathLst>
          </a:custGeom>
          <a:solidFill>
            <a:srgbClr val="6966B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2000" rIns="128016" bIns="206134" numCol="1" spcCol="1270" anchor="t" anchorCtr="0">
            <a:noAutofit/>
          </a:bodyPr>
          <a:lstStyle/>
          <a:p>
            <a:pPr lvl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baseline="0" dirty="0">
                <a:latin typeface="Arial Black" panose="020B0A04020102020204" pitchFamily="34" charset="0"/>
                <a:cs typeface="Times New Roman" panose="02020603050405020304" pitchFamily="18" charset="0"/>
              </a:rPr>
              <a:t>Оболочка</a:t>
            </a:r>
            <a:r>
              <a:rPr lang="en-US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1600" b="1" kern="1200" baseline="0" dirty="0">
                <a:latin typeface="Arial Black" panose="020B0A04020102020204" pitchFamily="34" charset="0"/>
                <a:cs typeface="Times New Roman" panose="02020603050405020304" pitchFamily="18" charset="0"/>
              </a:rPr>
              <a:t>ользователя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32295-09A8-4350-8458-6F605753D50D}"/>
              </a:ext>
            </a:extLst>
          </p:cNvPr>
          <p:cNvSpPr txBox="1"/>
          <p:nvPr/>
        </p:nvSpPr>
        <p:spPr>
          <a:xfrm>
            <a:off x="8571600" y="6580800"/>
            <a:ext cx="504056" cy="2361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FFDB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3218" y="2456093"/>
            <a:ext cx="2330671" cy="2664000"/>
          </a:xfrm>
          <a:prstGeom prst="roundRect">
            <a:avLst>
              <a:gd name="adj" fmla="val 435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8000" tIns="144000" rIns="108000" bIns="136755" numCol="1" spcCol="1270" anchor="t" anchorCtr="0">
            <a:noAutofit/>
          </a:bodyPr>
          <a:lstStyle/>
          <a:p>
            <a:pPr marL="252000" lvl="1" indent="-252000" defTabSz="533400"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Ввод документов в информационный банк заказчика</a:t>
            </a:r>
          </a:p>
          <a:p>
            <a:pPr marL="252000" lvl="1" indent="-252000" defTabSz="533400"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документов для исправления или создания редакций</a:t>
            </a:r>
          </a:p>
          <a:p>
            <a:pPr marL="252000" lvl="1" indent="-252000" defTabSz="533400"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Групповые изменения реквизитов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96458" y="2450759"/>
            <a:ext cx="2172139" cy="2664000"/>
          </a:xfrm>
          <a:prstGeom prst="roundRect">
            <a:avLst>
              <a:gd name="adj" fmla="val 435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8000" tIns="144000" rIns="72000" bIns="136755" numCol="1" spcCol="1270" anchor="t" anchorCtr="0">
            <a:noAutofit/>
          </a:bodyPr>
          <a:lstStyle/>
          <a:p>
            <a:pPr marL="252000" lvl="1" indent="-252000" defTabSz="533400"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Быстрый и удобный поиск внутренних документов заказчика</a:t>
            </a:r>
          </a:p>
          <a:p>
            <a:pPr marL="252000" lvl="1" indent="-252000" defTabSz="533400">
              <a:spcBef>
                <a:spcPts val="9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Все возможности технологии КонсультантПлюс</a:t>
            </a:r>
          </a:p>
        </p:txBody>
      </p:sp>
    </p:spTree>
    <p:extLst>
      <p:ext uri="{BB962C8B-B14F-4D97-AF65-F5344CB8AC3E}">
        <p14:creationId xmlns:p14="http://schemas.microsoft.com/office/powerpoint/2010/main" val="297666021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A52862-2E9F-47E5-A51E-53815A2D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9144000" cy="6858000"/>
          </a:xfrm>
          <a:prstGeom prst="rect">
            <a:avLst/>
          </a:prstGeom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23528" y="720000"/>
            <a:ext cx="8424863" cy="4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6966B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Схема работы </a:t>
            </a: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СВБД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6966BD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0883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20EB5-9653-428F-8E01-16A55909F8AE}"/>
              </a:ext>
            </a:extLst>
          </p:cNvPr>
          <p:cNvSpPr txBox="1"/>
          <p:nvPr/>
        </p:nvSpPr>
        <p:spPr>
          <a:xfrm>
            <a:off x="8571600" y="6580800"/>
            <a:ext cx="504056" cy="2361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FFDB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1196752"/>
            <a:ext cx="76390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341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409A9-0441-48D0-B043-C6767E8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7830786" cy="797363"/>
          </a:xfrm>
        </p:spPr>
        <p:txBody>
          <a:bodyPr anchor="t" anchorCtr="0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Модуль «Проверка ссылок КонсультантПлюс»</a:t>
            </a:r>
            <a:r>
              <a:rPr lang="en-US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</a:t>
            </a: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МПС)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9EFE6-C05B-D755-99D7-7CEB0C0EC892}"/>
              </a:ext>
            </a:extLst>
          </p:cNvPr>
          <p:cNvSpPr txBox="1"/>
          <p:nvPr/>
        </p:nvSpPr>
        <p:spPr>
          <a:xfrm>
            <a:off x="648000" y="1916832"/>
            <a:ext cx="7852179" cy="431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6966BD"/>
              </a:buClr>
              <a:buSzPct val="150000"/>
              <a:buNone/>
              <a:tabLst>
                <a:tab pos="449263" algn="l"/>
              </a:tabLst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инструмент, позволяющий поддерживать внутренние документы организации в актуальном состоянии - путем непрерывного контроля статуса норм и законов, на которые они ссылаются:</a:t>
            </a:r>
          </a:p>
          <a:p>
            <a:pPr marL="342900" lvl="0" indent="-3429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/>
              </a:buBlip>
              <a:tabLst>
                <a:tab pos="449263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поставить на контроль ссылки из документов ИБ СВБД на любые другие документы в комплекте;</a:t>
            </a:r>
          </a:p>
          <a:p>
            <a:pPr marL="342900" lvl="0" indent="-3429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/>
              </a:buBlip>
              <a:tabLst>
                <a:tab pos="449263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Оповещение об изменении статуса (документ утратил силу, вышла новая редакция и т.д.) документов, на которые были проставлены ссылки;</a:t>
            </a:r>
          </a:p>
          <a:p>
            <a:pPr marL="342900" lvl="0" indent="-3429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/>
              </a:buBlip>
              <a:tabLst>
                <a:tab pos="449263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будущих изменениях (подготовлена редакция с изменениями, не вступившими в силу, и т.д.);</a:t>
            </a:r>
          </a:p>
          <a:p>
            <a:pPr marL="342900" lvl="0" indent="-3429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/>
              </a:buBlip>
              <a:tabLst>
                <a:tab pos="449263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формирование и рассылка отчетов о контроле ссылок на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по заданному расписанию.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44A49558-E20E-EC93-1B69-3156CAE31040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5262896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36655-E970-4A9D-9B15-B090C1BC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4" y="2926456"/>
            <a:ext cx="862584" cy="86258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4031" y="720000"/>
            <a:ext cx="8135938" cy="51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6966B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Возможности МПС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6966BD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7648" y="1772816"/>
            <a:ext cx="7250816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актуальности ссылок в ранее принятых документах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8584" y="2961655"/>
            <a:ext cx="7250816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актуальностью ссылок в будущем, в автоматическом режиме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764040"/>
            <a:ext cx="862584" cy="862584"/>
          </a:xfrm>
          <a:prstGeom prst="rect">
            <a:avLst/>
          </a:prstGeom>
        </p:spPr>
      </p:pic>
      <p:pic>
        <p:nvPicPr>
          <p:cNvPr id="2" name="Объект 8">
            <a:extLst>
              <a:ext uri="{FF2B5EF4-FFF2-40B4-BE49-F238E27FC236}">
                <a16:creationId xmlns:a16="http://schemas.microsoft.com/office/drawing/2014/main" id="{47E0E443-A83F-9DDE-F9CD-F35EA4F08689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155495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9"/>
          <p:cNvSpPr>
            <a:spLocks noGrp="1" noChangeArrowheads="1"/>
          </p:cNvSpPr>
          <p:nvPr>
            <p:ph type="title"/>
          </p:nvPr>
        </p:nvSpPr>
        <p:spPr>
          <a:xfrm>
            <a:off x="755793" y="720000"/>
            <a:ext cx="7632414" cy="836800"/>
          </a:xfrm>
          <a:noFill/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Система ведения базы данных</a:t>
            </a:r>
            <a:b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КонсультантПлюс (СВБД)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000" y="2276800"/>
            <a:ext cx="7923600" cy="239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СВБД</a:t>
            </a:r>
            <a:r>
              <a:rPr lang="ru-RU" sz="1900" b="1" dirty="0">
                <a:solidFill>
                  <a:srgbClr val="FF9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(далее ПО), позволяющее создавать информационный банк (далее ИБ) с внутренними документами организации на основе технологии КонсультантПлюс.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СВБД доступны поисковые возможности и функционал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СПС КонсультантПлюс.</a:t>
            </a:r>
          </a:p>
          <a:p>
            <a:pPr marL="0" indent="0" algn="just" eaLnBrk="1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СВБД КонсультантПлюс внесена в реестр отечественного ПО  </a:t>
            </a:r>
            <a:r>
              <a:rPr lang="en-US" sz="1900" dirty="0">
                <a:solidFill>
                  <a:srgbClr val="6966B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https://reestr.digital.gov.ru/reestr/304208/?sphrase_id=327581</a:t>
            </a:r>
            <a:r>
              <a:rPr lang="ru-RU" sz="1900" dirty="0">
                <a:solidFill>
                  <a:srgbClr val="6966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696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F12E6D93-43E4-A410-8747-C491FD739AF1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491876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A5C812-38D7-43A1-BEB2-78BA22CE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9144000" cy="6858000"/>
          </a:xfrm>
          <a:prstGeom prst="rect">
            <a:avLst/>
          </a:prstGeom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50288" y="1000477"/>
            <a:ext cx="80213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6966B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Модуль автоматической загрузки документов КонсультантПлюс (МАЗД)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5343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288" y="2607455"/>
            <a:ext cx="8175628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  <a:spcBef>
                <a:spcPts val="1200"/>
              </a:spcBef>
              <a:buClr>
                <a:srgbClr val="FF6600"/>
              </a:buClr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МАЗД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программный модуль, предназначенный для автоматической обработки и ввода в СВБД документов.</a:t>
            </a:r>
          </a:p>
          <a:p>
            <a:pPr lvl="0" algn="just">
              <a:lnSpc>
                <a:spcPct val="95000"/>
              </a:lnSpc>
              <a:spcBef>
                <a:spcPts val="1200"/>
              </a:spcBef>
              <a:buClr>
                <a:srgbClr val="FF6600"/>
              </a:buClr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принимает в обработку документы, файлы которых представлены в определенной файловой структуре и реквизиты которых описаны в табличном виде в специальном файле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card.сsv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95000"/>
              </a:lnSpc>
              <a:spcBef>
                <a:spcPts val="1200"/>
              </a:spcBef>
              <a:buClr>
                <a:srgbClr val="FF6600"/>
              </a:buClr>
              <a:buNone/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23928" y="720000"/>
            <a:ext cx="13490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D16CF215-7145-3992-174E-9C4B7EF57990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ECC5A7-0981-4701-B19B-5B6CFC70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9144000" cy="6858000"/>
          </a:xfrm>
          <a:prstGeom prst="rect">
            <a:avLst/>
          </a:prstGeom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84145" y="720000"/>
            <a:ext cx="8135938" cy="87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6966B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В рамках автоматической обработки документов МАЗД: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343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5343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540000" y="5882910"/>
            <a:ext cx="8135938" cy="445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3371A-C237-D2A6-03FC-AC0BAAC2E9E7}"/>
              </a:ext>
            </a:extLst>
          </p:cNvPr>
          <p:cNvSpPr txBox="1"/>
          <p:nvPr/>
        </p:nvSpPr>
        <p:spPr>
          <a:xfrm>
            <a:off x="648000" y="2060848"/>
            <a:ext cx="79236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lvl="0" indent="-396000" algn="just" eaLnBrk="0" hangingPunct="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SzPct val="120000"/>
              <a:buBlip>
                <a:blip r:embed="rId4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заполнит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реквизитную карточку</a:t>
            </a:r>
            <a:r>
              <a:rPr lang="ru-RU" sz="19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</a:p>
          <a:p>
            <a:pPr marL="396000" indent="-396000" algn="just" eaLnBrk="0" hangingPunct="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SzPct val="120000"/>
              <a:buBlip>
                <a:blip r:embed="rId4"/>
              </a:buBlip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файл основного документа, приложений и дополнений к нему</a:t>
            </a:r>
          </a:p>
          <a:p>
            <a:pPr marL="396000" indent="-396000" algn="just" eaLnBrk="0" hangingPunct="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SzPct val="120000"/>
              <a:buBlip>
                <a:blip r:embed="rId4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сформирует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в тексте документа (опционально)</a:t>
            </a:r>
          </a:p>
          <a:p>
            <a:pPr marL="396000" indent="-396000" algn="just" eaLnBrk="0" hangingPunct="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SzPct val="120000"/>
              <a:buBlip>
                <a:blip r:embed="rId4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сформирует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КонсультантПлюс (опционально)</a:t>
            </a:r>
          </a:p>
          <a:p>
            <a:pPr marL="396000" indent="-396000" algn="just" eaLnBrk="0" hangingPunct="0"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buSzPct val="120000"/>
              <a:buBlip>
                <a:blip r:embed="rId4"/>
              </a:buBlip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проставит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 прикрепленные файлы, на документы СПС КонсультантПлюс, СВБД и интернет-ссылки</a:t>
            </a:r>
            <a:endParaRPr lang="ru-RU" sz="1900" dirty="0">
              <a:solidFill>
                <a:srgbClr val="5343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505D1A1D-8DF3-7EC6-5420-FCACC120ECA8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60820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36655-E970-4A9D-9B15-B090C1BC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04031" y="720000"/>
            <a:ext cx="8135938" cy="51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99"/>
                </a:solidFill>
                <a:latin typeface="Franklin Gothic Demi" pitchFamily="34" charset="0"/>
              </a:defRPr>
            </a:lvl1pPr>
            <a:lvl2pPr marL="742950" indent="-285750">
              <a:defRPr sz="3200">
                <a:solidFill>
                  <a:srgbClr val="333399"/>
                </a:solidFill>
                <a:latin typeface="Franklin Gothic Demi" pitchFamily="34" charset="0"/>
              </a:defRPr>
            </a:lvl2pPr>
            <a:lvl3pPr marL="11430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3pPr>
            <a:lvl4pPr marL="16002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4pPr>
            <a:lvl5pPr marL="2057400" indent="-228600">
              <a:defRPr sz="3200">
                <a:solidFill>
                  <a:srgbClr val="333399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6966BD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Возможные сценарии применения МАЗД</a:t>
            </a: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6966BD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0" y="2709000"/>
            <a:ext cx="576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84784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" y="4077072"/>
            <a:ext cx="864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5656" y="1412776"/>
            <a:ext cx="7164313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большого количества архивных документов</a:t>
            </a:r>
          </a:p>
          <a:p>
            <a:pPr lvl="0" algn="just"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без значительных трудозатрат быстро обработать и ввести большой архив документов.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2685211"/>
            <a:ext cx="7164313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Периодический ввод текущих документов</a:t>
            </a:r>
            <a:endParaRPr lang="en-US" sz="1900" b="1" dirty="0">
              <a:solidFill>
                <a:srgbClr val="FF6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возможность организовать обработку и ввод текущих документов.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4005064"/>
            <a:ext cx="7164313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latinLnBrk="0" hangingPunct="0">
              <a:lnSpc>
                <a:spcPct val="95000"/>
              </a:lnSpc>
              <a:spcBef>
                <a:spcPts val="600"/>
              </a:spcBef>
              <a:buClrTx/>
              <a:buSzTx/>
              <a:buNone/>
              <a:tabLst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и изменение введенных документов</a:t>
            </a:r>
            <a:endParaRPr lang="en-US" sz="1900" b="1" dirty="0">
              <a:solidFill>
                <a:srgbClr val="FF6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вносить изменения в уже введенных в ИБ документах (полная замена документа или замена только реквизитов).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21A52-C5F5-4475-8714-64DE031901E1}"/>
              </a:ext>
            </a:extLst>
          </p:cNvPr>
          <p:cNvSpPr txBox="1"/>
          <p:nvPr/>
        </p:nvSpPr>
        <p:spPr>
          <a:xfrm>
            <a:off x="1475656" y="5497824"/>
            <a:ext cx="7164313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latinLnBrk="0" hangingPunct="0">
              <a:lnSpc>
                <a:spcPct val="95000"/>
              </a:lnSpc>
              <a:spcBef>
                <a:spcPts val="600"/>
              </a:spcBef>
              <a:buClrTx/>
              <a:buSzTx/>
              <a:buNone/>
              <a:tabLst/>
              <a:defRPr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Простановка ссылок в ранее введенных документах ИБ</a:t>
            </a:r>
          </a:p>
          <a:p>
            <a:pPr lvl="0" algn="just" eaLnBrk="0" hangingPunct="0">
              <a:lnSpc>
                <a:spcPct val="95000"/>
              </a:lnSpc>
              <a:spcBef>
                <a:spcPts val="600"/>
              </a:spcBef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расставить дополнительные ссылки в документах, которые вводились в ИБ ранее (в ручном режиме).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5445224"/>
            <a:ext cx="935736" cy="792480"/>
          </a:xfrm>
          <a:prstGeom prst="rect">
            <a:avLst/>
          </a:prstGeom>
        </p:spPr>
      </p:pic>
      <p:pic>
        <p:nvPicPr>
          <p:cNvPr id="2" name="Объект 8">
            <a:extLst>
              <a:ext uri="{FF2B5EF4-FFF2-40B4-BE49-F238E27FC236}">
                <a16:creationId xmlns:a16="http://schemas.microsoft.com/office/drawing/2014/main" id="{9DC5F877-0E33-5525-A115-ED01977A0369}"/>
              </a:ext>
            </a:extLst>
          </p:cNvPr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622704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2416" y="720000"/>
            <a:ext cx="7778016" cy="590802"/>
          </a:xfrm>
        </p:spPr>
        <p:txBody>
          <a:bodyPr anchor="t" anchorCtr="0"/>
          <a:lstStyle/>
          <a:p>
            <a:pPr algn="ctr" eaLnBrk="1" hangingPunct="1"/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Техподдержка по СВБД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808038" y="6165850"/>
            <a:ext cx="451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Franklin Gothic Demi" pitchFamily="34" charset="0"/>
              </a:rPr>
              <a:t>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BA15A8-9C56-C684-44CA-87ABA220E6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000" y="1974130"/>
            <a:ext cx="7959600" cy="3528392"/>
          </a:xfrm>
        </p:spPr>
        <p:txBody>
          <a:bodyPr/>
          <a:lstStyle/>
          <a:p>
            <a:pPr marL="396000" indent="-3960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сотрудников организации технологии ведения СВБД и ее модулей: установка, регистрация, разделение прав доступа, наполнение информационного банка и т.д.</a:t>
            </a:r>
          </a:p>
          <a:p>
            <a:pPr marL="396000" indent="-3960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конфигурационные файлы СВБД для индивидуальной настройки ее отдельных модулей.</a:t>
            </a:r>
          </a:p>
          <a:p>
            <a:pPr marL="396000" indent="-3960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технических вопросов</a:t>
            </a:r>
            <a:r>
              <a:rPr lang="en-US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очном или дистанционном формате.</a:t>
            </a:r>
          </a:p>
          <a:p>
            <a:pPr marL="396000" indent="-3960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версий программного обеспечения СВБД.</a:t>
            </a:r>
          </a:p>
          <a:p>
            <a:pPr marL="396000" indent="-39600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различным вопросам эксплуатации СВБД.</a:t>
            </a:r>
          </a:p>
        </p:txBody>
      </p:sp>
    </p:spTree>
    <p:extLst>
      <p:ext uri="{BB962C8B-B14F-4D97-AF65-F5344CB8AC3E}">
        <p14:creationId xmlns:p14="http://schemas.microsoft.com/office/powerpoint/2010/main" val="33246295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720000"/>
            <a:ext cx="7931150" cy="518794"/>
          </a:xfrm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Несколько важных фактов о СВБД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48000" y="1701861"/>
            <a:ext cx="7959600" cy="47897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000" indent="-3960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технологии СВБД реализовано более </a:t>
            </a: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успешных проектов в крупнейших коммерческих компаниях, госкорпорациях и органах государственной власти федерального и регионального уровня: </a:t>
            </a:r>
            <a:b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 России, ФАС России, Федеральное казначейство, ПФР, ФСС России, МВД России, Росгвардия, Минтруд России, Счетная палата Российской Федерации, Управление делами Президента Российской Федерации, Гознак, ПАО «Сбербанк», ГК «Ростех», АО «РЖД»,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«Росатом», ПАО «МТС», ПАО «Мегафон», ПАО «РусГидро», ПАО «ГМК «Норильский никель»  и др.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</a:pPr>
            <a:endPara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всех клиентов прошли обучение и самостоятельно ведут свои ИБ СВБД; 35% </a:t>
            </a:r>
            <a:r>
              <a:rPr lang="mr-IN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используют аутсорсинг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 flipH="1">
            <a:off x="4860032" y="6165851"/>
            <a:ext cx="360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Franklin Gothic Demi" pitchFamily="34" charset="0"/>
              </a:rPr>
              <a:t>12</a:t>
            </a:r>
          </a:p>
        </p:txBody>
      </p:sp>
      <p:pic>
        <p:nvPicPr>
          <p:cNvPr id="2" name="Объект 8">
            <a:extLst>
              <a:ext uri="{FF2B5EF4-FFF2-40B4-BE49-F238E27FC236}">
                <a16:creationId xmlns:a16="http://schemas.microsoft.com/office/drawing/2014/main" id="{D6CC4E31-F094-7BAB-5D0F-876DAE44583C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59017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3284983"/>
            <a:ext cx="3888432" cy="21620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ru-RU" altLang="ru-RU" sz="1800" dirty="0">
                <a:solidFill>
                  <a:schemeClr val="bg1"/>
                </a:solidFill>
              </a:rPr>
            </a:br>
            <a:br>
              <a:rPr lang="ru-RU" altLang="ru-RU" sz="1800" dirty="0">
                <a:solidFill>
                  <a:schemeClr val="bg1"/>
                </a:solidFill>
              </a:rPr>
            </a:b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4A23-CCAE-B1BB-3501-EF06F4C61E93}"/>
              </a:ext>
            </a:extLst>
          </p:cNvPr>
          <p:cNvSpPr txBox="1"/>
          <p:nvPr/>
        </p:nvSpPr>
        <p:spPr>
          <a:xfrm>
            <a:off x="323528" y="501163"/>
            <a:ext cx="870815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algn="l">
              <a:buNone/>
            </a:pPr>
            <a:r>
              <a:rPr lang="ru-RU" dirty="0">
                <a:solidFill>
                  <a:srgbClr val="FF6100"/>
                </a:solidFill>
              </a:rPr>
              <a:t>Свяжитесь с менеджером компании «АПИ»</a:t>
            </a:r>
            <a:br>
              <a:rPr lang="ru-RU" dirty="0">
                <a:solidFill>
                  <a:srgbClr val="FF6100"/>
                </a:solidFill>
              </a:rPr>
            </a:br>
            <a:r>
              <a:rPr lang="ru-RU" dirty="0">
                <a:solidFill>
                  <a:srgbClr val="FF6100"/>
                </a:solidFill>
              </a:rPr>
              <a:t>по внедрению СВБД: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04BE0C9-428B-EA2B-431F-2B5B4BEA4C61}"/>
              </a:ext>
            </a:extLst>
          </p:cNvPr>
          <p:cNvSpPr txBox="1"/>
          <p:nvPr/>
        </p:nvSpPr>
        <p:spPr>
          <a:xfrm>
            <a:off x="323528" y="2150938"/>
            <a:ext cx="638518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chemeClr val="tx1"/>
                </a:solidFill>
                <a:latin typeface="Arial" panose="020B0604020202020204" pitchFamily="34" charset="0"/>
              </a:rPr>
              <a:t>Поможем подобрать функционал СВБД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E1B77F0-CB8D-4485-8AE7-72EA70023284}"/>
              </a:ext>
            </a:extLst>
          </p:cNvPr>
          <p:cNvSpPr txBox="1"/>
          <p:nvPr/>
        </p:nvSpPr>
        <p:spPr>
          <a:xfrm>
            <a:off x="323528" y="1714254"/>
            <a:ext cx="6552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chemeClr val="tx1"/>
                </a:solidFill>
                <a:latin typeface="Arial" panose="020B0604020202020204" pitchFamily="34" charset="0"/>
              </a:rPr>
              <a:t>Продемонстрируем возможности системы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F4816D4-CD8F-451E-07A0-92A1CD7250AA}"/>
              </a:ext>
            </a:extLst>
          </p:cNvPr>
          <p:cNvSpPr txBox="1"/>
          <p:nvPr/>
        </p:nvSpPr>
        <p:spPr>
          <a:xfrm>
            <a:off x="323528" y="2549552"/>
            <a:ext cx="88708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chemeClr val="tx1"/>
                </a:solidFill>
                <a:latin typeface="Arial" panose="020B0604020202020204" pitchFamily="34" charset="0"/>
              </a:rPr>
              <a:t>Рассчитаем стоимость, условия и сроки внедрения СВБД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E5C0B3B-0096-D00D-C662-5C398E25B91A}"/>
              </a:ext>
            </a:extLst>
          </p:cNvPr>
          <p:cNvSpPr txBox="1"/>
          <p:nvPr/>
        </p:nvSpPr>
        <p:spPr>
          <a:xfrm>
            <a:off x="323528" y="2922900"/>
            <a:ext cx="666543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900" b="0" dirty="0">
                <a:solidFill>
                  <a:schemeClr val="tx1"/>
                </a:solidFill>
                <a:latin typeface="Arial" panose="020B0604020202020204" pitchFamily="34" charset="0"/>
              </a:rPr>
              <a:t>Ответим на все дополнительные вопросы</a:t>
            </a:r>
          </a:p>
        </p:txBody>
      </p:sp>
      <p:pic>
        <p:nvPicPr>
          <p:cNvPr id="10" name="Объект 8">
            <a:extLst>
              <a:ext uri="{FF2B5EF4-FFF2-40B4-BE49-F238E27FC236}">
                <a16:creationId xmlns:a16="http://schemas.microsoft.com/office/drawing/2014/main" id="{11921FED-085B-3E8C-2BE2-A0AAC2BCB790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881388"/>
            <a:ext cx="1360644" cy="739481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2240718B-2E3D-AF0B-C765-5850FE20B11D}"/>
              </a:ext>
            </a:extLst>
          </p:cNvPr>
          <p:cNvSpPr txBox="1"/>
          <p:nvPr/>
        </p:nvSpPr>
        <p:spPr>
          <a:xfrm>
            <a:off x="434169" y="3545283"/>
            <a:ext cx="78106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2600" b="1">
                <a:solidFill>
                  <a:srgbClr val="6966BD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  <a:lvl2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2pPr>
            <a:lvl3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3pPr>
            <a:lvl4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4pPr>
            <a:lvl5pPr eaLnBrk="0" hangingPunct="0">
              <a:lnSpc>
                <a:spcPct val="80000"/>
              </a:lnSpc>
              <a:spcBef>
                <a:spcPct val="0"/>
              </a:spcBef>
              <a:defRPr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algn="l">
              <a:buNone/>
            </a:pPr>
            <a:r>
              <a:rPr lang="ru-RU" dirty="0"/>
              <a:t>Дьяченко Марина,</a:t>
            </a:r>
            <a:br>
              <a:rPr lang="ru-RU" dirty="0"/>
            </a:br>
            <a:r>
              <a:rPr lang="ru-RU" dirty="0"/>
              <a:t>тел. 8-953-415</a:t>
            </a:r>
            <a:r>
              <a:rPr lang="en-US" dirty="0"/>
              <a:t>-</a:t>
            </a:r>
            <a:r>
              <a:rPr lang="ru-RU" dirty="0"/>
              <a:t>08</a:t>
            </a:r>
            <a:r>
              <a:rPr lang="en-US" dirty="0"/>
              <a:t>-</a:t>
            </a:r>
            <a:r>
              <a:rPr lang="ru-RU" dirty="0"/>
              <a:t>38 </a:t>
            </a:r>
          </a:p>
        </p:txBody>
      </p:sp>
    </p:spTree>
    <p:extLst>
      <p:ext uri="{BB962C8B-B14F-4D97-AF65-F5344CB8AC3E}">
        <p14:creationId xmlns:p14="http://schemas.microsoft.com/office/powerpoint/2010/main" val="39180634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720000"/>
            <a:ext cx="7416824" cy="476760"/>
          </a:xfrm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Миссия СВБД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922245" y="1606167"/>
            <a:ext cx="6300264" cy="4801592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7200"/>
              </a:spcBef>
              <a:spcAft>
                <a:spcPts val="0"/>
              </a:spcAft>
              <a:buClr>
                <a:schemeClr val="tx1"/>
              </a:buClr>
              <a:buSzPct val="120000"/>
            </a:pPr>
            <a:r>
              <a:rPr lang="ru-RU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простую, быструю и удобную</a:t>
            </a:r>
            <a:br>
              <a:rPr lang="ru-RU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сотрудников с документами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ts val="7200"/>
              </a:spcBef>
              <a:spcAft>
                <a:spcPts val="0"/>
              </a:spcAft>
              <a:buClr>
                <a:schemeClr val="tx1"/>
              </a:buClr>
              <a:buSzPct val="120000"/>
            </a:pPr>
            <a:r>
              <a:rPr lang="ru-RU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документы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доступными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широкому кругу сотрудников,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b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дочерних обществах и филиалах</a:t>
            </a:r>
          </a:p>
          <a:p>
            <a:pPr marL="0" indent="0">
              <a:lnSpc>
                <a:spcPct val="95000"/>
              </a:lnSpc>
              <a:spcBef>
                <a:spcPts val="7200"/>
              </a:spcBef>
              <a:spcAft>
                <a:spcPts val="0"/>
              </a:spcAft>
              <a:buClr>
                <a:schemeClr val="tx1"/>
              </a:buClr>
              <a:buSzPct val="120000"/>
            </a:pPr>
            <a:r>
              <a:rPr lang="ru-RU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 время и силы на внедрение</a:t>
            </a:r>
            <a:r>
              <a:rPr lang="en-US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900" b="1" kern="1200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СВБД интегрируется с КонсультантПлюс </a:t>
            </a:r>
            <a:b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требует дополнительного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пользователей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8038" y="6165850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0" y="2304176"/>
            <a:ext cx="1587578" cy="1750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0" y="720000"/>
            <a:ext cx="1587578" cy="17502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0" y="4463846"/>
            <a:ext cx="1587578" cy="1750263"/>
          </a:xfrm>
          <a:prstGeom prst="rect">
            <a:avLst/>
          </a:prstGeom>
        </p:spPr>
      </p:pic>
      <p:pic>
        <p:nvPicPr>
          <p:cNvPr id="3" name="Объект 8">
            <a:extLst>
              <a:ext uri="{FF2B5EF4-FFF2-40B4-BE49-F238E27FC236}">
                <a16:creationId xmlns:a16="http://schemas.microsoft.com/office/drawing/2014/main" id="{5A4BBC0C-F984-FB84-6C13-8C5E023D3F4D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064579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25" y="3763120"/>
            <a:ext cx="890016" cy="89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90016" cy="890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" y="3789040"/>
            <a:ext cx="890016" cy="89001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00" y="3763120"/>
            <a:ext cx="890016" cy="8900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00" y="1988840"/>
            <a:ext cx="890016" cy="8900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890016" cy="89001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720000"/>
            <a:ext cx="7580386" cy="720080"/>
          </a:xfrm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Как понять, что внедрение </a:t>
            </a:r>
            <a:r>
              <a:rPr lang="ru-RU" altLang="ru-RU" sz="2600" b="1">
                <a:solidFill>
                  <a:srgbClr val="6966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СВБД необходимо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2447976" cy="144016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потребность в переводе внутренних документов в </a:t>
            </a:r>
            <a:r>
              <a: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</a:t>
            </a:r>
            <a:br>
              <a: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endPara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906000" y="2132856"/>
            <a:ext cx="244827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внутренних документов (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1000),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нужно хранить, искать и т.д.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76256" y="2132856"/>
            <a:ext cx="223224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ru-RU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доводить информацию </a:t>
            </a:r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широкого круга сотрудников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899592" y="3861208"/>
            <a:ext cx="2520280" cy="201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 при работе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большими внутренними документами (оглавление, закладки)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906000" y="3861208"/>
            <a:ext cx="2304256" cy="22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внутренних документах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ссылок на НПА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другие внутренние документы организации, и они должны быть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актуальны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876256" y="3861208"/>
            <a:ext cx="2232248" cy="16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необходимость 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редакций документов и их сравнении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Объект 8">
            <a:extLst>
              <a:ext uri="{FF2B5EF4-FFF2-40B4-BE49-F238E27FC236}">
                <a16:creationId xmlns:a16="http://schemas.microsoft.com/office/drawing/2014/main" id="{476EC23A-BAEE-8078-10E8-4A58C72C3BA7}"/>
              </a:ext>
            </a:extLst>
          </p:cNvPr>
          <p:cNvPicPr>
            <a:picLocks noGrp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39406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49" name="Рисунок 143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4042"/>
            <a:ext cx="2401824" cy="24688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0" y="1606368"/>
            <a:ext cx="2401824" cy="246888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6368"/>
            <a:ext cx="2401824" cy="246888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96" y="4200480"/>
            <a:ext cx="2401824" cy="24688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98656"/>
            <a:ext cx="2401824" cy="246888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48000" y="720000"/>
            <a:ext cx="7812432" cy="718452"/>
          </a:xfrm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Примеры типов документов для </a:t>
            </a:r>
            <a:b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их размещения в ИБ СВБД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827584" y="2569576"/>
            <a:ext cx="2196000" cy="1584175"/>
          </a:xfrm>
        </p:spPr>
        <p:txBody>
          <a:bodyPr/>
          <a:lstStyle/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Организационно-распорядительные документы (ОРД)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уставы, положения, приказы и т.д.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491880" y="2569576"/>
            <a:ext cx="2196000" cy="15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Консультационные и справочные материалы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«вопрос-ответ», позиции, обзоры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231984" y="5395676"/>
            <a:ext cx="2196000" cy="9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kern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Договоры</a:t>
            </a:r>
            <a:r>
              <a:rPr lang="en-US" sz="1600" b="1" kern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br>
              <a:rPr lang="en-US" sz="1600" b="1" kern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kern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соглашения  с контрагентами</a:t>
            </a: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896280" y="5610112"/>
            <a:ext cx="2196000" cy="80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kern="0" dirty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Судебные акты</a:t>
            </a:r>
            <a:endParaRPr lang="en-US" sz="1600" b="1" kern="0" dirty="0">
              <a:solidFill>
                <a:srgbClr val="FF61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156176" y="2756896"/>
            <a:ext cx="2196000" cy="14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kern="0">
                <a:solidFill>
                  <a:srgbClr val="FF61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Аттестационные материалы</a:t>
            </a:r>
            <a:r>
              <a:rPr lang="ru-RU" sz="1600" b="1" kern="0">
                <a:solidFill>
                  <a:srgbClr val="FF5C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ker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ker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ker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материалы для обучения и т.п.</a:t>
            </a:r>
            <a:endParaRPr lang="ru-RU" sz="1600" kern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1632452" y="1966408"/>
            <a:ext cx="504056" cy="4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ker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27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4319972" y="1967068"/>
            <a:ext cx="504056" cy="4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ker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27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6965964" y="1972041"/>
            <a:ext cx="504056" cy="4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ker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27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3008888" y="4556539"/>
            <a:ext cx="504056" cy="4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ker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27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674876" y="4556539"/>
            <a:ext cx="504056" cy="4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ker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27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9C9926B3-8F61-6F28-E67B-90714B6F9251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929240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3928373"/>
            <a:ext cx="5288280" cy="2414016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720000"/>
            <a:ext cx="7901776" cy="504056"/>
          </a:xfrm>
        </p:spPr>
        <p:txBody>
          <a:bodyPr anchor="t" anchorCtr="0"/>
          <a:lstStyle/>
          <a:p>
            <a:pPr algn="ctr" eaLnBrk="1" hangingPunct="1">
              <a:lnSpc>
                <a:spcPct val="90000"/>
              </a:lnSpc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СВБД и СЭД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48000" y="1435720"/>
            <a:ext cx="8028456" cy="2520280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СВБД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дополняет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каждой из систем свое предназначение:</a:t>
            </a:r>
          </a:p>
          <a:p>
            <a:pPr lv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документов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части согласования), контроля и принятия (подписания) документов</a:t>
            </a:r>
          </a:p>
          <a:p>
            <a:pPr lv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СВБД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с уже готовыми документами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удобный поиск и анализ</a:t>
            </a:r>
          </a:p>
          <a:p>
            <a:pPr marL="0" lvl="0" indent="0" algn="just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 системы могут быть взаимосвязаны между собой посредством простановки </a:t>
            </a:r>
            <a:r>
              <a:rPr lang="ru-RU" sz="1900" b="1" dirty="0">
                <a:solidFill>
                  <a:srgbClr val="FF6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гиперссылок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i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072036F9-CB28-2AC3-2160-C005410A8A2F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39728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80663" y="720000"/>
            <a:ext cx="7679769" cy="562074"/>
          </a:xfrm>
        </p:spPr>
        <p:txBody>
          <a:bodyPr anchor="t" anchorCtr="0"/>
          <a:lstStyle/>
          <a:p>
            <a:pPr algn="ctr" eaLnBrk="1" hangingPunct="1"/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Функционал СВБД: </a:t>
            </a:r>
            <a:b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возможности для пользователей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8038" y="6165850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333399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Объект 8">
            <a:extLst>
              <a:ext uri="{FF2B5EF4-FFF2-40B4-BE49-F238E27FC236}">
                <a16:creationId xmlns:a16="http://schemas.microsoft.com/office/drawing/2014/main" id="{9F915365-5377-27D4-9744-525805DBC689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8F2D665-CF14-2982-9A25-039F2874A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80" y="1623820"/>
            <a:ext cx="7824785" cy="52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настройка полей карточки поиска, словарей и тематического рубрикатора.</a:t>
            </a:r>
          </a:p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сравнение редакций документов.</a:t>
            </a:r>
          </a:p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взаимосвязи документов друг с другом, а также с федеральными и региональными нормативно-правовыми актами с точным позиционированием ссылок.</a:t>
            </a:r>
          </a:p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en-US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9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-ссылки на внутренний портал организации и ссылки на документы СВБД из другой системы заказчика.</a:t>
            </a:r>
          </a:p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вставок и примечаний, а также прикрепление оригиналов документов и других файлов к внутренним документам организации.</a:t>
            </a:r>
          </a:p>
          <a:p>
            <a:pPr marL="396000" indent="-39600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</a:pPr>
            <a:r>
              <a:rPr lang="ru-RU" sz="19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в работе с внутренними документами организации привычных поисковых и аналитических возможностей СПС КонсультантПлюс.</a:t>
            </a:r>
          </a:p>
        </p:txBody>
      </p:sp>
    </p:spTree>
    <p:extLst>
      <p:ext uri="{BB962C8B-B14F-4D97-AF65-F5344CB8AC3E}">
        <p14:creationId xmlns:p14="http://schemas.microsoft.com/office/powerpoint/2010/main" val="22349956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868CD-86DF-20E4-4C35-289D7D4C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2AC54-961D-3BA9-FFB0-C555BB97C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363106-4BD0-BBC2-C640-6AECA0C5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3" y="274638"/>
            <a:ext cx="7931150" cy="1143000"/>
          </a:xfrm>
        </p:spPr>
        <p:txBody>
          <a:bodyPr/>
          <a:lstStyle/>
          <a:p>
            <a:pPr algn="ctr"/>
            <a:r>
              <a:rPr lang="ru-RU" dirty="0"/>
              <a:t>Интеграция СВБД с СПС КонсультантПлюс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A2C1815-F4FC-51FF-8C96-84165685F10F}"/>
              </a:ext>
            </a:extLst>
          </p:cNvPr>
          <p:cNvGrpSpPr/>
          <p:nvPr/>
        </p:nvGrpSpPr>
        <p:grpSpPr>
          <a:xfrm>
            <a:off x="302601" y="1988840"/>
            <a:ext cx="8538798" cy="4738538"/>
            <a:chOff x="0" y="-3174"/>
            <a:chExt cx="12192367" cy="6864984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08D37968-243C-1283-3788-1957D981C634}"/>
                </a:ext>
              </a:extLst>
            </p:cNvPr>
            <p:cNvSpPr txBox="1"/>
            <p:nvPr/>
          </p:nvSpPr>
          <p:spPr>
            <a:xfrm>
              <a:off x="675642" y="609357"/>
              <a:ext cx="220979" cy="17018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100" spc="-20" dirty="0">
                  <a:latin typeface="Verdana"/>
                  <a:cs typeface="Verdana"/>
                </a:rPr>
                <a:t>offi</a:t>
              </a:r>
              <a:endParaRPr sz="1100">
                <a:latin typeface="Verdana"/>
                <a:cs typeface="Verdana"/>
              </a:endParaRPr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483C95AD-3452-A7A9-F914-CBB2254D9B10}"/>
                </a:ext>
              </a:extLst>
            </p:cNvPr>
            <p:cNvSpPr txBox="1"/>
            <p:nvPr/>
          </p:nvSpPr>
          <p:spPr>
            <a:xfrm>
              <a:off x="896312" y="609357"/>
              <a:ext cx="1695450" cy="17018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  <a:tabLst>
                  <a:tab pos="1047750" algn="l"/>
                </a:tabLst>
              </a:pPr>
              <a:r>
                <a:rPr sz="1100" spc="-10" dirty="0">
                  <a:latin typeface="Verdana"/>
                  <a:cs typeface="Verdana"/>
                  <a:hlinkClick r:id="rId4"/>
                </a:rPr>
                <a:t>ce@kadis.ru</a:t>
              </a:r>
              <a:r>
                <a:rPr sz="1100" dirty="0">
                  <a:latin typeface="Verdana"/>
                  <a:cs typeface="Verdana"/>
                </a:rPr>
                <a:t>	</a:t>
              </a:r>
              <a:r>
                <a:rPr sz="1100" spc="-10" dirty="0">
                  <a:latin typeface="Verdana"/>
                  <a:cs typeface="Verdana"/>
                </a:rPr>
                <a:t>kadis.org</a:t>
              </a:r>
              <a:endParaRPr sz="1100">
                <a:latin typeface="Verdana"/>
                <a:cs typeface="Verdana"/>
              </a:endParaRP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96E369C0-27CA-12B8-3CDA-95853A109E1A}"/>
                </a:ext>
              </a:extLst>
            </p:cNvPr>
            <p:cNvSpPr txBox="1"/>
            <p:nvPr/>
          </p:nvSpPr>
          <p:spPr>
            <a:xfrm>
              <a:off x="11365610" y="609357"/>
              <a:ext cx="178435" cy="170180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100" spc="-25" dirty="0">
                  <a:latin typeface="Verdana"/>
                  <a:cs typeface="Verdana"/>
                </a:rPr>
                <a:t>12</a:t>
              </a:r>
              <a:endParaRPr sz="1100">
                <a:latin typeface="Verdana"/>
                <a:cs typeface="Verdana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8A69130F-7DDA-D845-2732-DC25C0309A8C}"/>
                </a:ext>
              </a:extLst>
            </p:cNvPr>
            <p:cNvSpPr/>
            <p:nvPr/>
          </p:nvSpPr>
          <p:spPr>
            <a:xfrm>
              <a:off x="11136560" y="535076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4">
                  <a:moveTo>
                    <a:pt x="0" y="0"/>
                  </a:moveTo>
                  <a:lnTo>
                    <a:pt x="159188" y="0"/>
                  </a:lnTo>
                </a:path>
              </a:pathLst>
            </a:custGeom>
            <a:ln w="63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680EE010-A1C1-EE25-ED7C-D15DE346B3C0}"/>
                </a:ext>
              </a:extLst>
            </p:cNvPr>
            <p:cNvSpPr/>
            <p:nvPr/>
          </p:nvSpPr>
          <p:spPr>
            <a:xfrm>
              <a:off x="1906065" y="535076"/>
              <a:ext cx="9100185" cy="0"/>
            </a:xfrm>
            <a:custGeom>
              <a:avLst/>
              <a:gdLst/>
              <a:ahLst/>
              <a:cxnLst/>
              <a:rect l="l" t="t" r="r" b="b"/>
              <a:pathLst>
                <a:path w="9100185">
                  <a:moveTo>
                    <a:pt x="9099945" y="0"/>
                  </a:moveTo>
                  <a:lnTo>
                    <a:pt x="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FAE75DDB-7FB2-8667-4B68-8F3D158C28C2}"/>
                </a:ext>
              </a:extLst>
            </p:cNvPr>
            <p:cNvSpPr/>
            <p:nvPr/>
          </p:nvSpPr>
          <p:spPr>
            <a:xfrm>
              <a:off x="911424" y="535076"/>
              <a:ext cx="864235" cy="0"/>
            </a:xfrm>
            <a:custGeom>
              <a:avLst/>
              <a:gdLst/>
              <a:ahLst/>
              <a:cxnLst/>
              <a:rect l="l" t="t" r="r" b="b"/>
              <a:pathLst>
                <a:path w="864235">
                  <a:moveTo>
                    <a:pt x="0" y="0"/>
                  </a:moveTo>
                  <a:lnTo>
                    <a:pt x="864099" y="0"/>
                  </a:lnTo>
                </a:path>
              </a:pathLst>
            </a:custGeom>
            <a:ln w="63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7041148C-3A77-7C58-5F09-C6D58DED92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131896"/>
              <a:ext cx="7364412" cy="3717035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EBD4CF52-BE98-D318-44CF-1D710EC5E365}"/>
                </a:ext>
              </a:extLst>
            </p:cNvPr>
            <p:cNvSpPr/>
            <p:nvPr/>
          </p:nvSpPr>
          <p:spPr>
            <a:xfrm>
              <a:off x="11295748" y="0"/>
              <a:ext cx="896619" cy="6858000"/>
            </a:xfrm>
            <a:custGeom>
              <a:avLst/>
              <a:gdLst/>
              <a:ahLst/>
              <a:cxnLst/>
              <a:rect l="l" t="t" r="r" b="b"/>
              <a:pathLst>
                <a:path w="896620" h="6858000">
                  <a:moveTo>
                    <a:pt x="0" y="0"/>
                  </a:moveTo>
                  <a:lnTo>
                    <a:pt x="896251" y="0"/>
                  </a:lnTo>
                  <a:lnTo>
                    <a:pt x="896251" y="6857984"/>
                  </a:lnTo>
                  <a:lnTo>
                    <a:pt x="0" y="6857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1" name="object 10">
              <a:extLst>
                <a:ext uri="{FF2B5EF4-FFF2-40B4-BE49-F238E27FC236}">
                  <a16:creationId xmlns:a16="http://schemas.microsoft.com/office/drawing/2014/main" id="{2BD64DEF-4B38-D6F6-031A-8999E544798C}"/>
                </a:ext>
              </a:extLst>
            </p:cNvPr>
            <p:cNvGrpSpPr/>
            <p:nvPr/>
          </p:nvGrpSpPr>
          <p:grpSpPr>
            <a:xfrm>
              <a:off x="0" y="-3174"/>
              <a:ext cx="11854180" cy="6864984"/>
              <a:chOff x="0" y="-3174"/>
              <a:chExt cx="11854180" cy="6864984"/>
            </a:xfrm>
          </p:grpSpPr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id="{0D19CFA3-6E84-0DF3-F33D-4B26124BF402}"/>
                  </a:ext>
                </a:extLst>
              </p:cNvPr>
              <p:cNvSpPr/>
              <p:nvPr/>
            </p:nvSpPr>
            <p:spPr>
              <a:xfrm>
                <a:off x="0" y="0"/>
                <a:ext cx="911860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6858000">
                    <a:moveTo>
                      <a:pt x="911424" y="0"/>
                    </a:moveTo>
                    <a:lnTo>
                      <a:pt x="0" y="0"/>
                    </a:lnTo>
                    <a:lnTo>
                      <a:pt x="0" y="6857999"/>
                    </a:lnTo>
                    <a:lnTo>
                      <a:pt x="911424" y="6857999"/>
                    </a:lnTo>
                    <a:lnTo>
                      <a:pt x="91142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12">
                <a:extLst>
                  <a:ext uri="{FF2B5EF4-FFF2-40B4-BE49-F238E27FC236}">
                    <a16:creationId xmlns:a16="http://schemas.microsoft.com/office/drawing/2014/main" id="{0578CA82-C109-B142-F010-2594DA10FD7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1523" y="1"/>
                <a:ext cx="11508922" cy="6857998"/>
              </a:xfrm>
              <a:prstGeom prst="rect">
                <a:avLst/>
              </a:prstGeom>
            </p:spPr>
          </p:pic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B87AADED-6D6B-E8CF-9918-E2A76D385460}"/>
                  </a:ext>
                </a:extLst>
              </p:cNvPr>
              <p:cNvSpPr/>
              <p:nvPr/>
            </p:nvSpPr>
            <p:spPr>
              <a:xfrm>
                <a:off x="339936" y="-1587"/>
                <a:ext cx="11512550" cy="6861809"/>
              </a:xfrm>
              <a:custGeom>
                <a:avLst/>
                <a:gdLst/>
                <a:ahLst/>
                <a:cxnLst/>
                <a:rect l="l" t="t" r="r" b="b"/>
                <a:pathLst>
                  <a:path w="11512550" h="6861809">
                    <a:moveTo>
                      <a:pt x="0" y="0"/>
                    </a:moveTo>
                    <a:lnTo>
                      <a:pt x="11512106" y="0"/>
                    </a:lnTo>
                    <a:lnTo>
                      <a:pt x="11512106" y="6861183"/>
                    </a:lnTo>
                    <a:lnTo>
                      <a:pt x="0" y="68611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14">
                <a:extLst>
                  <a:ext uri="{FF2B5EF4-FFF2-40B4-BE49-F238E27FC236}">
                    <a16:creationId xmlns:a16="http://schemas.microsoft.com/office/drawing/2014/main" id="{2B0ACB34-AB04-D9B9-BD65-F1729B7E16C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5540" y="1126604"/>
                <a:ext cx="2863691" cy="2131415"/>
              </a:xfrm>
              <a:prstGeom prst="rect">
                <a:avLst/>
              </a:prstGeom>
            </p:spPr>
          </p:pic>
          <p:pic>
            <p:nvPicPr>
              <p:cNvPr id="26" name="object 15">
                <a:extLst>
                  <a:ext uri="{FF2B5EF4-FFF2-40B4-BE49-F238E27FC236}">
                    <a16:creationId xmlns:a16="http://schemas.microsoft.com/office/drawing/2014/main" id="{F7CBA6AB-C41C-F0A6-CCC3-77ED436E479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2723" y="3258019"/>
                <a:ext cx="2038997" cy="426567"/>
              </a:xfrm>
              <a:prstGeom prst="rect">
                <a:avLst/>
              </a:prstGeom>
            </p:spPr>
          </p:pic>
        </p:grpSp>
        <p:grpSp>
          <p:nvGrpSpPr>
            <p:cNvPr id="27" name="object 17">
              <a:extLst>
                <a:ext uri="{FF2B5EF4-FFF2-40B4-BE49-F238E27FC236}">
                  <a16:creationId xmlns:a16="http://schemas.microsoft.com/office/drawing/2014/main" id="{2C6F0BE2-6649-B925-AD60-AD6AFF269ED0}"/>
                </a:ext>
              </a:extLst>
            </p:cNvPr>
            <p:cNvGrpSpPr/>
            <p:nvPr/>
          </p:nvGrpSpPr>
          <p:grpSpPr>
            <a:xfrm>
              <a:off x="472677" y="972972"/>
              <a:ext cx="11149965" cy="4919345"/>
              <a:chOff x="472677" y="972972"/>
              <a:chExt cx="11149965" cy="4919345"/>
            </a:xfrm>
          </p:grpSpPr>
          <p:pic>
            <p:nvPicPr>
              <p:cNvPr id="28" name="object 18">
                <a:extLst>
                  <a:ext uri="{FF2B5EF4-FFF2-40B4-BE49-F238E27FC236}">
                    <a16:creationId xmlns:a16="http://schemas.microsoft.com/office/drawing/2014/main" id="{D54B2EE1-F671-5F39-B748-AD41ACC0936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177783" y="1533144"/>
                <a:ext cx="3444239" cy="4358640"/>
              </a:xfrm>
              <a:prstGeom prst="rect">
                <a:avLst/>
              </a:prstGeom>
            </p:spPr>
          </p:pic>
          <p:pic>
            <p:nvPicPr>
              <p:cNvPr id="29" name="object 19">
                <a:extLst>
                  <a:ext uri="{FF2B5EF4-FFF2-40B4-BE49-F238E27FC236}">
                    <a16:creationId xmlns:a16="http://schemas.microsoft.com/office/drawing/2014/main" id="{67A417F4-07BD-5559-A8B9-E8021B8A0F9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256244" y="1558137"/>
                <a:ext cx="3341573" cy="4252912"/>
              </a:xfrm>
              <a:prstGeom prst="rect">
                <a:avLst/>
              </a:prstGeom>
            </p:spPr>
          </p:pic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id="{3B1FB36B-14C2-D9CE-3B88-7A6B47D15593}"/>
                  </a:ext>
                </a:extLst>
              </p:cNvPr>
              <p:cNvSpPr/>
              <p:nvPr/>
            </p:nvSpPr>
            <p:spPr>
              <a:xfrm>
                <a:off x="486965" y="3290544"/>
                <a:ext cx="286258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862579" h="360045">
                    <a:moveTo>
                      <a:pt x="0" y="0"/>
                    </a:moveTo>
                    <a:lnTo>
                      <a:pt x="2862271" y="0"/>
                    </a:lnTo>
                    <a:lnTo>
                      <a:pt x="2862271" y="360040"/>
                    </a:lnTo>
                    <a:lnTo>
                      <a:pt x="0" y="360040"/>
                    </a:lnTo>
                    <a:lnTo>
                      <a:pt x="0" y="0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03167007-3398-1D77-4403-CD3643CB4496}"/>
                  </a:ext>
                </a:extLst>
              </p:cNvPr>
              <p:cNvSpPr/>
              <p:nvPr/>
            </p:nvSpPr>
            <p:spPr>
              <a:xfrm>
                <a:off x="8342706" y="987259"/>
                <a:ext cx="286258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862579" h="360044">
                    <a:moveTo>
                      <a:pt x="0" y="0"/>
                    </a:moveTo>
                    <a:lnTo>
                      <a:pt x="2862271" y="0"/>
                    </a:lnTo>
                    <a:lnTo>
                      <a:pt x="2862271" y="360040"/>
                    </a:lnTo>
                    <a:lnTo>
                      <a:pt x="0" y="360040"/>
                    </a:lnTo>
                    <a:lnTo>
                      <a:pt x="0" y="0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C0307178-FCFD-37D4-68D6-A4BA03086D97}"/>
                  </a:ext>
                </a:extLst>
              </p:cNvPr>
              <p:cNvSpPr/>
              <p:nvPr/>
            </p:nvSpPr>
            <p:spPr>
              <a:xfrm>
                <a:off x="3629050" y="1558137"/>
                <a:ext cx="1877695" cy="3383279"/>
              </a:xfrm>
              <a:custGeom>
                <a:avLst/>
                <a:gdLst/>
                <a:ahLst/>
                <a:cxnLst/>
                <a:rect l="l" t="t" r="r" b="b"/>
                <a:pathLst>
                  <a:path w="1877695" h="3383279">
                    <a:moveTo>
                      <a:pt x="1877352" y="2158898"/>
                    </a:moveTo>
                    <a:lnTo>
                      <a:pt x="0" y="2158898"/>
                    </a:lnTo>
                    <a:lnTo>
                      <a:pt x="0" y="3383026"/>
                    </a:lnTo>
                    <a:lnTo>
                      <a:pt x="1877352" y="3383026"/>
                    </a:lnTo>
                    <a:lnTo>
                      <a:pt x="1877352" y="2158898"/>
                    </a:lnTo>
                    <a:close/>
                  </a:path>
                  <a:path w="1877695" h="3383279">
                    <a:moveTo>
                      <a:pt x="1877352" y="0"/>
                    </a:moveTo>
                    <a:lnTo>
                      <a:pt x="0" y="0"/>
                    </a:lnTo>
                    <a:lnTo>
                      <a:pt x="0" y="315810"/>
                    </a:lnTo>
                    <a:lnTo>
                      <a:pt x="1877352" y="315810"/>
                    </a:lnTo>
                    <a:lnTo>
                      <a:pt x="1877352" y="0"/>
                    </a:lnTo>
                    <a:close/>
                  </a:path>
                </a:pathLst>
              </a:custGeom>
              <a:solidFill>
                <a:srgbClr val="FFFF00">
                  <a:alpha val="2391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3" name="object 23">
                <a:extLst>
                  <a:ext uri="{FF2B5EF4-FFF2-40B4-BE49-F238E27FC236}">
                    <a16:creationId xmlns:a16="http://schemas.microsoft.com/office/drawing/2014/main" id="{4747EB63-938A-B640-2623-64B0016DD21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6829" y="1775510"/>
                <a:ext cx="410908" cy="196861"/>
              </a:xfrm>
              <a:prstGeom prst="rect">
                <a:avLst/>
              </a:prstGeom>
            </p:spPr>
          </p:pic>
          <p:pic>
            <p:nvPicPr>
              <p:cNvPr id="34" name="object 24">
                <a:extLst>
                  <a:ext uri="{FF2B5EF4-FFF2-40B4-BE49-F238E27FC236}">
                    <a16:creationId xmlns:a16="http://schemas.microsoft.com/office/drawing/2014/main" id="{B51965B1-96B5-80FD-84E1-547BF880BEA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77738" y="1775510"/>
                <a:ext cx="120865" cy="252284"/>
              </a:xfrm>
              <a:prstGeom prst="rect">
                <a:avLst/>
              </a:prstGeom>
            </p:spPr>
          </p:pic>
          <p:pic>
            <p:nvPicPr>
              <p:cNvPr id="35" name="object 25">
                <a:extLst>
                  <a:ext uri="{FF2B5EF4-FFF2-40B4-BE49-F238E27FC236}">
                    <a16:creationId xmlns:a16="http://schemas.microsoft.com/office/drawing/2014/main" id="{857F3210-F8E4-51CE-B70A-99CD1E81204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366829" y="1775515"/>
                <a:ext cx="531774" cy="449141"/>
              </a:xfrm>
              <a:prstGeom prst="rect">
                <a:avLst/>
              </a:prstGeom>
            </p:spPr>
          </p:pic>
          <p:pic>
            <p:nvPicPr>
              <p:cNvPr id="36" name="object 26">
                <a:extLst>
                  <a:ext uri="{FF2B5EF4-FFF2-40B4-BE49-F238E27FC236}">
                    <a16:creationId xmlns:a16="http://schemas.microsoft.com/office/drawing/2014/main" id="{44CC34F6-F375-6285-4F40-F572473467FF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366829" y="1972365"/>
                <a:ext cx="120865" cy="252293"/>
              </a:xfrm>
              <a:prstGeom prst="rect">
                <a:avLst/>
              </a:prstGeom>
            </p:spPr>
          </p:pic>
          <p:pic>
            <p:nvPicPr>
              <p:cNvPr id="37" name="object 27">
                <a:extLst>
                  <a:ext uri="{FF2B5EF4-FFF2-40B4-BE49-F238E27FC236}">
                    <a16:creationId xmlns:a16="http://schemas.microsoft.com/office/drawing/2014/main" id="{2DA0B34D-9610-D5D1-B3AC-C1E6D43C0CE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487682" y="2027801"/>
                <a:ext cx="410921" cy="196857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BD470E0-452C-9B94-8E80-ACD1C05CFADA}"/>
              </a:ext>
            </a:extLst>
          </p:cNvPr>
          <p:cNvSpPr txBox="1"/>
          <p:nvPr/>
        </p:nvSpPr>
        <p:spPr>
          <a:xfrm>
            <a:off x="1043608" y="1137549"/>
            <a:ext cx="8175628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дереве-списке и карточке поиска СПС КонсультантПлюс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появляется раздел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 внутренними документами.</a:t>
            </a:r>
          </a:p>
        </p:txBody>
      </p:sp>
      <p:pic>
        <p:nvPicPr>
          <p:cNvPr id="41" name="Объект 8">
            <a:extLst>
              <a:ext uri="{FF2B5EF4-FFF2-40B4-BE49-F238E27FC236}">
                <a16:creationId xmlns:a16="http://schemas.microsoft.com/office/drawing/2014/main" id="{271F89B9-3FC0-0D86-FDFC-6E1A8A518404}"/>
              </a:ext>
            </a:extLst>
          </p:cNvPr>
          <p:cNvPicPr>
            <a:picLocks noGrp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362106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D0174F-D5FF-4156-9305-FB616048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683568" y="720000"/>
            <a:ext cx="782949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333399"/>
                </a:solidFill>
                <a:latin typeface="Franklin Gothic Dem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ru-RU" sz="2600" b="1" dirty="0">
                <a:solidFill>
                  <a:srgbClr val="6966B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Индивидуализация полей карточки поиска и тематического рубрикатора</a:t>
            </a:r>
            <a:endParaRPr lang="ru-RU" altLang="ru-RU" sz="2600" b="1" dirty="0">
              <a:solidFill>
                <a:srgbClr val="6966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1547813" y="3789363"/>
            <a:ext cx="936625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2987675" y="4221163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835150" y="4005263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3419475" y="4652963"/>
            <a:ext cx="71438" cy="71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2339975" y="3716338"/>
            <a:ext cx="71438" cy="73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2124075" y="3860800"/>
            <a:ext cx="71438" cy="7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5004048" y="3896519"/>
            <a:ext cx="72008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4675695" y="3896519"/>
            <a:ext cx="112329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0F8477-2D45-49A3-910E-19BC3690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84" y="1662903"/>
            <a:ext cx="3341580" cy="42529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6F9D5-90E4-41D1-B9A3-A36CC8E2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41" y="2149668"/>
            <a:ext cx="4787009" cy="32063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Объект 8">
            <a:extLst>
              <a:ext uri="{FF2B5EF4-FFF2-40B4-BE49-F238E27FC236}">
                <a16:creationId xmlns:a16="http://schemas.microsoft.com/office/drawing/2014/main" id="{953DFE4A-1D5B-8579-C7C8-F609E285FBAF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53" t="-2007" r="-15804" b="-11906"/>
          <a:stretch>
            <a:fillRect/>
          </a:stretch>
        </p:blipFill>
        <p:spPr>
          <a:xfrm>
            <a:off x="7668344" y="6125157"/>
            <a:ext cx="1475656" cy="732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79223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пециальное оформле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ециальное оформление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3E3E5C"/>
        </a:dk1>
        <a:lt1>
          <a:srgbClr val="FF9933"/>
        </a:lt1>
        <a:dk2>
          <a:srgbClr val="000066"/>
        </a:dk2>
        <a:lt2>
          <a:srgbClr val="FF9933"/>
        </a:lt2>
        <a:accent1>
          <a:srgbClr val="000066"/>
        </a:accent1>
        <a:accent2>
          <a:srgbClr val="6666FF"/>
        </a:accent2>
        <a:accent3>
          <a:srgbClr val="AAAAB8"/>
        </a:accent3>
        <a:accent4>
          <a:srgbClr val="DA822A"/>
        </a:accent4>
        <a:accent5>
          <a:srgbClr val="AAAAB8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66"/>
        </a:dk1>
        <a:lt1>
          <a:srgbClr val="FFFFFF"/>
        </a:lt1>
        <a:dk2>
          <a:srgbClr val="FF9933"/>
        </a:dk2>
        <a:lt2>
          <a:srgbClr val="3E3E5C"/>
        </a:lt2>
        <a:accent1>
          <a:srgbClr val="000066"/>
        </a:accent1>
        <a:accent2>
          <a:srgbClr val="6666FF"/>
        </a:accent2>
        <a:accent3>
          <a:srgbClr val="FFFFFF"/>
        </a:accent3>
        <a:accent4>
          <a:srgbClr val="000056"/>
        </a:accent4>
        <a:accent5>
          <a:srgbClr val="AAAAB8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333399"/>
        </a:dk1>
        <a:lt1>
          <a:srgbClr val="FFFFFF"/>
        </a:lt1>
        <a:dk2>
          <a:srgbClr val="000066"/>
        </a:dk2>
        <a:lt2>
          <a:srgbClr val="3E3E5C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666699"/>
        </a:dk1>
        <a:lt1>
          <a:srgbClr val="FFFFFF"/>
        </a:lt1>
        <a:dk2>
          <a:srgbClr val="000066"/>
        </a:dk2>
        <a:lt2>
          <a:srgbClr val="3E3E5C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565682"/>
        </a:accent4>
        <a:accent5>
          <a:srgbClr val="FFFFF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3E3E5C"/>
        </a:dk1>
        <a:lt1>
          <a:srgbClr val="FF9933"/>
        </a:lt1>
        <a:dk2>
          <a:srgbClr val="000066"/>
        </a:dk2>
        <a:lt2>
          <a:srgbClr val="FF9933"/>
        </a:lt2>
        <a:accent1>
          <a:srgbClr val="000066"/>
        </a:accent1>
        <a:accent2>
          <a:srgbClr val="6666FF"/>
        </a:accent2>
        <a:accent3>
          <a:srgbClr val="AAAAB8"/>
        </a:accent3>
        <a:accent4>
          <a:srgbClr val="DA822A"/>
        </a:accent4>
        <a:accent5>
          <a:srgbClr val="AAAAB8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66"/>
        </a:dk1>
        <a:lt1>
          <a:srgbClr val="FFFFFF"/>
        </a:lt1>
        <a:dk2>
          <a:srgbClr val="FF9933"/>
        </a:dk2>
        <a:lt2>
          <a:srgbClr val="3E3E5C"/>
        </a:lt2>
        <a:accent1>
          <a:srgbClr val="000066"/>
        </a:accent1>
        <a:accent2>
          <a:srgbClr val="6666FF"/>
        </a:accent2>
        <a:accent3>
          <a:srgbClr val="FFFFFF"/>
        </a:accent3>
        <a:accent4>
          <a:srgbClr val="000056"/>
        </a:accent4>
        <a:accent5>
          <a:srgbClr val="AAAAB8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333399"/>
        </a:dk1>
        <a:lt1>
          <a:srgbClr val="FFFFFF"/>
        </a:lt1>
        <a:dk2>
          <a:srgbClr val="000066"/>
        </a:dk2>
        <a:lt2>
          <a:srgbClr val="3E3E5C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666699"/>
        </a:dk1>
        <a:lt1>
          <a:srgbClr val="FFFFFF"/>
        </a:lt1>
        <a:dk2>
          <a:srgbClr val="000066"/>
        </a:dk2>
        <a:lt2>
          <a:srgbClr val="3E3E5C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565682"/>
        </a:accent4>
        <a:accent5>
          <a:srgbClr val="FFFFF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43864</TotalTime>
  <Words>1299</Words>
  <Application>Microsoft Office PowerPoint</Application>
  <PresentationFormat>Экран (4:3)</PresentationFormat>
  <Paragraphs>136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Franklin Gothic Book</vt:lpstr>
      <vt:lpstr>Franklin Gothic Demi</vt:lpstr>
      <vt:lpstr>Franklin Gothic Medium</vt:lpstr>
      <vt:lpstr>Times New Roman</vt:lpstr>
      <vt:lpstr>Verdana</vt:lpstr>
      <vt:lpstr>Wingdings</vt:lpstr>
      <vt:lpstr>Специальное оформление</vt:lpstr>
      <vt:lpstr>1_Специальное оформление</vt:lpstr>
      <vt:lpstr>Презентация PowerPoint</vt:lpstr>
      <vt:lpstr>Система ведения базы данных КонсультантПлюс (СВБД) </vt:lpstr>
      <vt:lpstr>Миссия СВБД </vt:lpstr>
      <vt:lpstr>Как понять, что внедрение СВБД необходимо</vt:lpstr>
      <vt:lpstr>Примеры типов документов для  их размещения в ИБ СВБД</vt:lpstr>
      <vt:lpstr>СВБД и СЭД</vt:lpstr>
      <vt:lpstr>Функционал СВБД:  возможности для пользователей</vt:lpstr>
      <vt:lpstr>Интеграция СВБД с СПС КонсультантПлюс</vt:lpstr>
      <vt:lpstr>Презентация PowerPoint</vt:lpstr>
      <vt:lpstr>Презентация PowerPoint</vt:lpstr>
      <vt:lpstr>Прикрепление документов</vt:lpstr>
      <vt:lpstr>Сравнение редакций документа</vt:lpstr>
      <vt:lpstr>Презентация PowerPoint</vt:lpstr>
      <vt:lpstr>Презентация PowerPoint</vt:lpstr>
      <vt:lpstr>Презентация PowerPoint</vt:lpstr>
      <vt:lpstr>Схема создания ИБ СВБД в ручном режиме</vt:lpstr>
      <vt:lpstr>Презентация PowerPoint</vt:lpstr>
      <vt:lpstr>Модуль «Проверка ссылок КонсультантПлюс» (МПС)</vt:lpstr>
      <vt:lpstr>Презентация PowerPoint</vt:lpstr>
      <vt:lpstr>Презентация PowerPoint</vt:lpstr>
      <vt:lpstr>Презентация PowerPoint</vt:lpstr>
      <vt:lpstr>Презентация PowerPoint</vt:lpstr>
      <vt:lpstr>Техподдержка по СВБД</vt:lpstr>
      <vt:lpstr>Несколько важных фактов о СВБД</vt:lpstr>
      <vt:lpstr>  </vt:lpstr>
    </vt:vector>
  </TitlesOfParts>
  <Company>Консультант Плюс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СВБД</dc:title>
  <dc:creator>Дмитриев Сергей Владимирович</dc:creator>
  <cp:lastModifiedBy>Дьяченко Марина</cp:lastModifiedBy>
  <cp:revision>1077</cp:revision>
  <cp:lastPrinted>2018-09-19T14:12:29Z</cp:lastPrinted>
  <dcterms:created xsi:type="dcterms:W3CDTF">2007-10-08T07:48:29Z</dcterms:created>
  <dcterms:modified xsi:type="dcterms:W3CDTF">2025-07-31T07:12:02Z</dcterms:modified>
</cp:coreProperties>
</file>